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 b="def" i="def"/>
      <a:tcStyle>
        <a:tcBdr/>
        <a:fill>
          <a:solidFill>
            <a:srgbClr val="E6EEED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24"/>
            <a:ext cx="4572000" cy="51435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rgbClr val="FFFFFF"/>
              </a:buCl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ADADAD"/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rgbClr val="ADADAD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549" y="345575"/>
            <a:ext cx="8588904" cy="445235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Google Shape;55;p13"/>
          <p:cNvSpPr txBox="1"/>
          <p:nvPr>
            <p:ph type="ctrTitle"/>
          </p:nvPr>
        </p:nvSpPr>
        <p:spPr>
          <a:xfrm>
            <a:off x="277551" y="3876924"/>
            <a:ext cx="4140001" cy="9210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 sz="4600">
                <a:solidFill>
                  <a:srgbClr val="212121"/>
                </a:solidFill>
              </a:defRPr>
            </a:lvl1pPr>
          </a:lstStyle>
          <a:p>
            <a:pPr/>
            <a:r>
              <a:t>Le bras</a:t>
            </a:r>
          </a:p>
        </p:txBody>
      </p:sp>
      <p:sp>
        <p:nvSpPr>
          <p:cNvPr id="111" name="Google Shape;56;p13"/>
          <p:cNvSpPr txBox="1"/>
          <p:nvPr/>
        </p:nvSpPr>
        <p:spPr>
          <a:xfrm>
            <a:off x="7362849" y="3966624"/>
            <a:ext cx="1503601" cy="78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DENET Thomas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VIALE Mikel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PRAION Vini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40;p2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La communication</a:t>
            </a:r>
          </a:p>
        </p:txBody>
      </p:sp>
      <p:pic>
        <p:nvPicPr>
          <p:cNvPr id="292" name="Google Shape;241;p22" descr="Google Shape;241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950" y="3869249"/>
            <a:ext cx="1338425" cy="1177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Google Shape;242;p22" descr="Google Shape;242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0" y="3576849"/>
            <a:ext cx="2183201" cy="1385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Google Shape;243;p22" descr="Google Shape;243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4875" y="1915586"/>
            <a:ext cx="1167078" cy="10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Google Shape;244;p22" descr="Google Shape;244;p2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03850" y="1181761"/>
            <a:ext cx="2936301" cy="167174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Google Shape;245;p22"/>
          <p:cNvSpPr/>
          <p:nvPr/>
        </p:nvSpPr>
        <p:spPr>
          <a:xfrm flipH="1" flipV="1">
            <a:off x="4572000" y="2853500"/>
            <a:ext cx="552901" cy="75540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7" name="Google Shape;246;p22"/>
          <p:cNvSpPr/>
          <p:nvPr/>
        </p:nvSpPr>
        <p:spPr>
          <a:xfrm>
            <a:off x="3162299" y="4492411"/>
            <a:ext cx="1599902" cy="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98" name="Google Shape;247;p22"/>
          <p:cNvSpPr/>
          <p:nvPr/>
        </p:nvSpPr>
        <p:spPr>
          <a:xfrm flipH="1">
            <a:off x="3162251" y="4242494"/>
            <a:ext cx="1655699" cy="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3" name="Google Shape;248;p22"/>
          <p:cNvSpPr/>
          <p:nvPr/>
        </p:nvSpPr>
        <p:spPr>
          <a:xfrm>
            <a:off x="1691432" y="2203743"/>
            <a:ext cx="1412419" cy="179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rgbClr val="FFFFFF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300" name="Google Shape;249;p22"/>
          <p:cNvSpPr/>
          <p:nvPr/>
        </p:nvSpPr>
        <p:spPr>
          <a:xfrm>
            <a:off x="1438412" y="2915610"/>
            <a:ext cx="3305101" cy="1065302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1" name="Google Shape;250;p22"/>
          <p:cNvSpPr/>
          <p:nvPr/>
        </p:nvSpPr>
        <p:spPr>
          <a:xfrm flipH="1" flipV="1">
            <a:off x="1971850" y="2781124"/>
            <a:ext cx="2799601" cy="83700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2" name="Google Shape;251;p22"/>
          <p:cNvSpPr/>
          <p:nvPr/>
        </p:nvSpPr>
        <p:spPr>
          <a:xfrm flipV="1">
            <a:off x="1438413" y="1339286"/>
            <a:ext cx="1686900" cy="576301"/>
          </a:xfrm>
          <a:prstGeom prst="line">
            <a:avLst/>
          </a:prstGeom>
          <a:ln>
            <a:solidFill>
              <a:srgbClr val="FFFFFF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3"/>
      <p:bldP build="whole" bldLvl="1" animBg="1" rev="0" advAuto="0" spid="296" grpId="1"/>
      <p:bldP build="whole" bldLvl="1" animBg="1" rev="0" advAuto="0" spid="301" grpId="6"/>
      <p:bldP build="whole" bldLvl="1" animBg="1" rev="0" advAuto="0" spid="298" grpId="4"/>
      <p:bldP build="whole" bldLvl="1" animBg="1" rev="0" advAuto="0" spid="302" grpId="7"/>
      <p:bldP build="whole" bldLvl="1" animBg="1" rev="0" advAuto="0" spid="297" grpId="5"/>
      <p:bldP build="whole" bldLvl="1" animBg="1" rev="0" advAuto="0" spid="30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256;p2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L’IHM</a:t>
            </a:r>
          </a:p>
        </p:txBody>
      </p:sp>
      <p:pic>
        <p:nvPicPr>
          <p:cNvPr id="306" name="Google Shape;257;p23" descr="Google Shape;257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4575" y="1138649"/>
            <a:ext cx="6614840" cy="3820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262;p2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Interprétation de commandes web</a:t>
            </a:r>
          </a:p>
        </p:txBody>
      </p:sp>
      <p:pic>
        <p:nvPicPr>
          <p:cNvPr id="309" name="Google Shape;263;p24" descr="Google Shape;263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70124"/>
            <a:ext cx="6338250" cy="1173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Google Shape;264;p24" descr="Google Shape;264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2496274"/>
            <a:ext cx="7660500" cy="2026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269;p2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Envoi de la commande web</a:t>
            </a:r>
          </a:p>
        </p:txBody>
      </p:sp>
      <p:pic>
        <p:nvPicPr>
          <p:cNvPr id="313" name="Google Shape;270;p25" descr="Google Shape;27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70124"/>
            <a:ext cx="6175060" cy="140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Google Shape;271;p25" descr="Google Shape;27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2724150"/>
            <a:ext cx="7009425" cy="134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276;p2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Décodage de message</a:t>
            </a:r>
          </a:p>
        </p:txBody>
      </p:sp>
      <p:pic>
        <p:nvPicPr>
          <p:cNvPr id="317" name="Google Shape;277;p26" descr="Google Shape;277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70124"/>
            <a:ext cx="8839204" cy="1005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Google Shape;278;p26" descr="Google Shape;278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2328156"/>
            <a:ext cx="8839200" cy="2036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283;p2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Interprétation et envoi de message</a:t>
            </a:r>
          </a:p>
        </p:txBody>
      </p:sp>
      <p:pic>
        <p:nvPicPr>
          <p:cNvPr id="321" name="Google Shape;284;p27" descr="Google Shape;284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7550" y="1157000"/>
            <a:ext cx="3570350" cy="158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Google Shape;285;p27" descr="Google Shape;285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863" y="2743824"/>
            <a:ext cx="8558276" cy="22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290;p2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Écoute du port série</a:t>
            </a:r>
          </a:p>
        </p:txBody>
      </p:sp>
      <p:pic>
        <p:nvPicPr>
          <p:cNvPr id="325" name="Google Shape;291;p28" descr="Google Shape;291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425899"/>
            <a:ext cx="8839198" cy="2397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296;p29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Réception de valeurs du robot</a:t>
            </a:r>
          </a:p>
        </p:txBody>
      </p:sp>
      <p:pic>
        <p:nvPicPr>
          <p:cNvPr id="328" name="Google Shape;297;p29" descr="Google Shape;297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70124"/>
            <a:ext cx="6600199" cy="1445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02;p30"/>
          <p:cNvGrpSpPr/>
          <p:nvPr/>
        </p:nvGrpSpPr>
        <p:grpSpPr>
          <a:xfrm>
            <a:off x="849175" y="609696"/>
            <a:ext cx="6726601" cy="2733251"/>
            <a:chOff x="0" y="0"/>
            <a:chExt cx="6726600" cy="2733250"/>
          </a:xfrm>
        </p:grpSpPr>
        <p:grpSp>
          <p:nvGrpSpPr>
            <p:cNvPr id="336" name="Google Shape;303;p30"/>
            <p:cNvGrpSpPr/>
            <p:nvPr/>
          </p:nvGrpSpPr>
          <p:grpSpPr>
            <a:xfrm>
              <a:off x="0" y="0"/>
              <a:ext cx="3610226" cy="2733251"/>
              <a:chOff x="0" y="0"/>
              <a:chExt cx="3610224" cy="2733250"/>
            </a:xfrm>
          </p:grpSpPr>
          <p:pic>
            <p:nvPicPr>
              <p:cNvPr id="330" name="Google Shape;304;p30" descr="Google Shape;304;p3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3610225" cy="27332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1" name="Google Shape;305;p30"/>
              <p:cNvSpPr txBox="1"/>
              <p:nvPr/>
            </p:nvSpPr>
            <p:spPr>
              <a:xfrm>
                <a:off x="117645" y="992341"/>
                <a:ext cx="2315700" cy="380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 </a:t>
                </a:r>
              </a:p>
            </p:txBody>
          </p:sp>
          <p:sp>
            <p:nvSpPr>
              <p:cNvPr id="332" name="Google Shape;306;p30"/>
              <p:cNvSpPr txBox="1"/>
              <p:nvPr/>
            </p:nvSpPr>
            <p:spPr>
              <a:xfrm>
                <a:off x="1202597" y="851921"/>
                <a:ext cx="557401" cy="46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13</a:t>
                </a:r>
              </a:p>
            </p:txBody>
          </p:sp>
          <p:sp>
            <p:nvSpPr>
              <p:cNvPr id="333" name="Google Shape;307;p30"/>
              <p:cNvSpPr txBox="1"/>
              <p:nvPr/>
            </p:nvSpPr>
            <p:spPr>
              <a:xfrm>
                <a:off x="1662543" y="851921"/>
                <a:ext cx="557400" cy="46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14</a:t>
                </a:r>
              </a:p>
            </p:txBody>
          </p:sp>
          <p:sp>
            <p:nvSpPr>
              <p:cNvPr id="334" name="Google Shape;308;p30"/>
              <p:cNvSpPr txBox="1"/>
              <p:nvPr/>
            </p:nvSpPr>
            <p:spPr>
              <a:xfrm>
                <a:off x="2014880" y="1190372"/>
                <a:ext cx="557400" cy="46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13</a:t>
                </a:r>
              </a:p>
            </p:txBody>
          </p:sp>
          <p:sp>
            <p:nvSpPr>
              <p:cNvPr id="335" name="Google Shape;309;p30"/>
              <p:cNvSpPr txBox="1"/>
              <p:nvPr/>
            </p:nvSpPr>
            <p:spPr>
              <a:xfrm>
                <a:off x="1760021" y="499416"/>
                <a:ext cx="557400" cy="4666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2000"/>
                </a:lvl1pPr>
              </a:lstStyle>
              <a:p>
                <a:pPr/>
                <a:r>
                  <a:t>13</a:t>
                </a:r>
              </a:p>
            </p:txBody>
          </p:sp>
        </p:grpSp>
        <p:sp>
          <p:nvSpPr>
            <p:cNvPr id="337" name="Google Shape;310;p30"/>
            <p:cNvSpPr txBox="1"/>
            <p:nvPr/>
          </p:nvSpPr>
          <p:spPr>
            <a:xfrm>
              <a:off x="3663300" y="369303"/>
              <a:ext cx="3063301" cy="844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b="1" sz="2200">
                  <a:solidFill>
                    <a:srgbClr val="000000"/>
                  </a:solidFill>
                </a:defRPr>
              </a:pPr>
              <a:r>
                <a:t>rapport de réduction</a:t>
              </a:r>
              <a:r>
                <a:rPr b="0"/>
                <a:t>:</a:t>
              </a:r>
            </a:p>
            <a:p>
              <a:pPr>
                <a:defRPr sz="2200">
                  <a:solidFill>
                    <a:srgbClr val="000000"/>
                  </a:solidFill>
                </a:defRPr>
              </a:pPr>
              <a:r>
                <a:t>(14/13)*(13*40) ≃ 1/3</a:t>
              </a:r>
            </a:p>
          </p:txBody>
        </p:sp>
      </p:grpSp>
      <p:sp>
        <p:nvSpPr>
          <p:cNvPr id="339" name="Google Shape;311;p30"/>
          <p:cNvSpPr txBox="1"/>
          <p:nvPr/>
        </p:nvSpPr>
        <p:spPr>
          <a:xfrm>
            <a:off x="2255024" y="-38001"/>
            <a:ext cx="4535401" cy="540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500">
                <a:solidFill>
                  <a:srgbClr val="000000"/>
                </a:solidFill>
              </a:defRPr>
            </a:lvl1pPr>
          </a:lstStyle>
          <a:p>
            <a:pPr/>
            <a:r>
              <a:t>Problèmes rencontrés</a:t>
            </a:r>
          </a:p>
        </p:txBody>
      </p:sp>
      <p:sp>
        <p:nvSpPr>
          <p:cNvPr id="340" name="Google Shape;313;p30"/>
          <p:cNvSpPr/>
          <p:nvPr/>
        </p:nvSpPr>
        <p:spPr>
          <a:xfrm>
            <a:off x="4117475" y="3821574"/>
            <a:ext cx="1" cy="1262101"/>
          </a:xfrm>
          <a:prstGeom prst="line">
            <a:avLst/>
          </a:prstGeom>
          <a:ln w="28575">
            <a:solidFill>
              <a:srgbClr val="303030"/>
            </a:solidFill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344" name="Google Shape;315;p30"/>
          <p:cNvGrpSpPr/>
          <p:nvPr/>
        </p:nvGrpSpPr>
        <p:grpSpPr>
          <a:xfrm>
            <a:off x="-6376" y="3421250"/>
            <a:ext cx="9058201" cy="2202959"/>
            <a:chOff x="0" y="0"/>
            <a:chExt cx="9058199" cy="2202958"/>
          </a:xfrm>
        </p:grpSpPr>
        <p:sp>
          <p:nvSpPr>
            <p:cNvPr id="341" name="Google Shape;314;p30"/>
            <p:cNvSpPr txBox="1"/>
            <p:nvPr/>
          </p:nvSpPr>
          <p:spPr>
            <a:xfrm>
              <a:off x="861650" y="400325"/>
              <a:ext cx="6524401" cy="18026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r>
                <a:t>x = ρ· sin θ· cos φ					ρ = sqrt(x²+y²+z²)</a:t>
              </a: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  <a:r>
                <a:t>y = ρ· sin θ· sin φ					Θ = arccos(z/ρ)</a:t>
              </a:r>
            </a:p>
            <a:p>
              <a:pPr>
                <a:defRPr>
                  <a:solidFill>
                    <a:srgbClr val="000000"/>
                  </a:solidFill>
                </a:defRPr>
              </a:pPr>
            </a:p>
            <a:p>
              <a:pPr>
                <a:defRPr>
                  <a:solidFill>
                    <a:srgbClr val="000000"/>
                  </a:solidFill>
                </a:defRPr>
              </a:pPr>
              <a:r>
                <a:t>z = ρ· cos θ						φ = arctan(y/x)</a:t>
              </a:r>
            </a:p>
          </p:txBody>
        </p:sp>
        <p:sp>
          <p:nvSpPr>
            <p:cNvPr id="342" name="Google Shape;316;p30"/>
            <p:cNvSpPr txBox="1"/>
            <p:nvPr/>
          </p:nvSpPr>
          <p:spPr>
            <a:xfrm>
              <a:off x="886875" y="12774"/>
              <a:ext cx="5891101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Changement de coordonnées cartésiennes-&gt; sphériques</a:t>
              </a:r>
            </a:p>
          </p:txBody>
        </p:sp>
        <p:sp>
          <p:nvSpPr>
            <p:cNvPr id="343" name="Google Shape;317;p30"/>
            <p:cNvSpPr/>
            <p:nvPr/>
          </p:nvSpPr>
          <p:spPr>
            <a:xfrm flipH="1" flipV="1">
              <a:off x="0" y="0"/>
              <a:ext cx="9058201" cy="38101"/>
            </a:xfrm>
            <a:prstGeom prst="line">
              <a:avLst/>
            </a:prstGeom>
            <a:noFill/>
            <a:ln w="2857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1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3"/>
      <p:bldP build="whole" bldLvl="1" animBg="1" rev="0" advAuto="0" spid="340" grpId="2"/>
      <p:bldP build="whole" bldLvl="1" animBg="1" rev="0" advAuto="0" spid="33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22;p31" descr="Google Shape;322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1298999"/>
            <a:ext cx="4265277" cy="1272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Google Shape;323;p31" descr="Google Shape;323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975" y="1805525"/>
            <a:ext cx="4318750" cy="259676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Google Shape;324;p31"/>
          <p:cNvSpPr txBox="1"/>
          <p:nvPr/>
        </p:nvSpPr>
        <p:spPr>
          <a:xfrm>
            <a:off x="4616825" y="2622175"/>
            <a:ext cx="4215601" cy="483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i="1" sz="1100">
                <a:solidFill>
                  <a:srgbClr val="000000"/>
                </a:solidFill>
              </a:defRPr>
            </a:lvl1pPr>
          </a:lstStyle>
          <a:p>
            <a:pPr/>
            <a:r>
              <a:t>https://learn.adafruit.com/memories-of-an-arduino/arduino-memory-comparision</a:t>
            </a:r>
          </a:p>
        </p:txBody>
      </p:sp>
      <p:sp>
        <p:nvSpPr>
          <p:cNvPr id="349" name="Google Shape;325;p31"/>
          <p:cNvSpPr txBox="1"/>
          <p:nvPr/>
        </p:nvSpPr>
        <p:spPr>
          <a:xfrm>
            <a:off x="2255024" y="-38001"/>
            <a:ext cx="4535401" cy="540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2500">
                <a:solidFill>
                  <a:srgbClr val="000000"/>
                </a:solidFill>
              </a:defRPr>
            </a:lvl1pPr>
          </a:lstStyle>
          <a:p>
            <a:pPr/>
            <a:r>
              <a:t>Problèmes rencontrés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61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sp>
        <p:nvSpPr>
          <p:cNvPr id="114" name="Google Shape;62;p14"/>
          <p:cNvSpPr txBox="1"/>
          <p:nvPr>
            <p:ph type="body" sz="quarter" idx="1"/>
          </p:nvPr>
        </p:nvSpPr>
        <p:spPr>
          <a:xfrm>
            <a:off x="311699" y="80349"/>
            <a:ext cx="8520602" cy="57270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1200"/>
              </a:spcBef>
              <a:buSzTx/>
              <a:buNone/>
              <a:defRPr b="1" sz="2000">
                <a:solidFill>
                  <a:srgbClr val="212121"/>
                </a:solidFill>
              </a:defRPr>
            </a:lvl1pPr>
          </a:lstStyle>
          <a:p>
            <a:pPr/>
            <a:r>
              <a:t>Cahier des charges</a:t>
            </a:r>
          </a:p>
        </p:txBody>
      </p:sp>
      <p:sp>
        <p:nvSpPr>
          <p:cNvPr id="115" name="Google Shape;63;p14"/>
          <p:cNvSpPr txBox="1"/>
          <p:nvPr/>
        </p:nvSpPr>
        <p:spPr>
          <a:xfrm>
            <a:off x="0" y="1131549"/>
            <a:ext cx="7812900" cy="2463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r>
              <a:t>Le serveur doit permettre les points suivants :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Prise en main du robot via une interface web 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Diffuser un stream vidéo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</a:p>
          <a:p>
            <a:pPr>
              <a:defRPr sz="1600">
                <a:solidFill>
                  <a:srgbClr val="000000"/>
                </a:solidFill>
              </a:defRPr>
            </a:pPr>
            <a:r>
              <a:t>L’IHM doit fournir les fonctions suivantes au robot: 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Mémorisation de points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Parcourir une suite de points, 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Tracer un arc à partir de 3 points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Définir un plan et une origine à partir de 3 points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Parcourir une suite de points dans un plan</a:t>
            </a:r>
          </a:p>
          <a:p>
            <a:pPr indent="457200">
              <a:defRPr>
                <a:solidFill>
                  <a:srgbClr val="000000"/>
                </a:solidFill>
              </a:defRPr>
            </a:pPr>
            <a:r>
              <a:t>● Changer de plan et d’origine et parcourir à nouveau la suite de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30;p3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sp>
        <p:nvSpPr>
          <p:cNvPr id="352" name="Google Shape;331;p32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353" name="Google Shape;332;p32" descr="Google Shape;332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1" cy="520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8;p1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pic>
        <p:nvPicPr>
          <p:cNvPr id="118" name="Google Shape;69;p15" descr="Google Shape;69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22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74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pic>
        <p:nvPicPr>
          <p:cNvPr id="121" name="Google Shape;75;p16" descr="Google Shape;75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80;p17" descr="Google Shape;80;p17"/>
          <p:cNvPicPr>
            <a:picLocks noChangeAspect="1"/>
          </p:cNvPicPr>
          <p:nvPr/>
        </p:nvPicPr>
        <p:blipFill>
          <a:blip r:embed="rId2">
            <a:extLst/>
          </a:blip>
          <a:srcRect l="3976" t="17127" r="6457" b="21371"/>
          <a:stretch>
            <a:fillRect/>
          </a:stretch>
        </p:blipFill>
        <p:spPr>
          <a:xfrm>
            <a:off x="0" y="1293900"/>
            <a:ext cx="9144000" cy="384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Google Shape;81;p17"/>
          <p:cNvSpPr txBox="1"/>
          <p:nvPr>
            <p:ph type="title"/>
          </p:nvPr>
        </p:nvSpPr>
        <p:spPr>
          <a:xfrm>
            <a:off x="311699" y="252549"/>
            <a:ext cx="8520602" cy="572702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pPr/>
            <a:r>
              <a:t>Le câblage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86;p18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sp>
        <p:nvSpPr>
          <p:cNvPr id="127" name="Google Shape;87;p18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SzTx/>
              <a:buNone/>
              <a:defRPr b="1" sz="3000">
                <a:solidFill>
                  <a:srgbClr val="202124"/>
                </a:solidFill>
              </a:defRPr>
            </a:lvl1pPr>
          </a:lstStyle>
          <a:p>
            <a:pPr/>
            <a:r>
              <a:t>La partie Mathématiques </a:t>
            </a:r>
          </a:p>
        </p:txBody>
      </p:sp>
      <p:pic>
        <p:nvPicPr>
          <p:cNvPr id="128" name="Google Shape;88;p18" descr="Google Shape;88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" y="0"/>
            <a:ext cx="9144001" cy="5120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93;p19"/>
          <p:cNvSpPr txBox="1"/>
          <p:nvPr>
            <p:ph type="body" sz="quarter" idx="1"/>
          </p:nvPr>
        </p:nvSpPr>
        <p:spPr>
          <a:xfrm>
            <a:off x="57324" y="-1"/>
            <a:ext cx="9012902" cy="441302"/>
          </a:xfrm>
          <a:prstGeom prst="rect">
            <a:avLst/>
          </a:prstGeom>
        </p:spPr>
        <p:txBody>
          <a:bodyPr/>
          <a:lstStyle>
            <a:lvl1pPr marL="0" indent="0" algn="ctr" defTabSz="658368">
              <a:spcBef>
                <a:spcPts val="800"/>
              </a:spcBef>
              <a:buSzTx/>
              <a:buNone/>
              <a:defRPr b="1">
                <a:solidFill>
                  <a:srgbClr val="212121"/>
                </a:solidFill>
              </a:defRPr>
            </a:lvl1pPr>
          </a:lstStyle>
          <a:p>
            <a:pPr/>
            <a:r>
              <a:t>Tracer un arc</a:t>
            </a:r>
          </a:p>
        </p:txBody>
      </p:sp>
      <p:sp>
        <p:nvSpPr>
          <p:cNvPr id="131" name="Google Shape;94;p19"/>
          <p:cNvSpPr txBox="1"/>
          <p:nvPr/>
        </p:nvSpPr>
        <p:spPr>
          <a:xfrm>
            <a:off x="399324" y="1305725"/>
            <a:ext cx="2520302" cy="97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rgbClr val="FF0000"/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X1²+</a:t>
            </a:r>
            <a:r>
              <a:rPr>
                <a:solidFill>
                  <a:srgbClr val="00FF00"/>
                </a:solidFill>
              </a:rPr>
              <a:t>b</a:t>
            </a:r>
            <a:r>
              <a:rPr>
                <a:solidFill>
                  <a:srgbClr val="000000"/>
                </a:solidFill>
              </a:rPr>
              <a:t>X1+</a:t>
            </a:r>
            <a:r>
              <a:rPr>
                <a:solidFill>
                  <a:srgbClr val="0000FF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=Y1</a:t>
            </a:r>
            <a:endParaRPr>
              <a:solidFill>
                <a:srgbClr val="000000"/>
              </a:solidFill>
            </a:endParaRPr>
          </a:p>
          <a:p>
            <a:pPr>
              <a:defRPr b="1" sz="1800">
                <a:solidFill>
                  <a:srgbClr val="FF0000"/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X2²+</a:t>
            </a:r>
            <a:r>
              <a:rPr>
                <a:solidFill>
                  <a:srgbClr val="00FF00"/>
                </a:solidFill>
              </a:rPr>
              <a:t>b</a:t>
            </a:r>
            <a:r>
              <a:rPr>
                <a:solidFill>
                  <a:srgbClr val="000000"/>
                </a:solidFill>
              </a:rPr>
              <a:t>X2+</a:t>
            </a:r>
            <a:r>
              <a:rPr>
                <a:solidFill>
                  <a:srgbClr val="0000FF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=Y2</a:t>
            </a:r>
            <a:endParaRPr>
              <a:solidFill>
                <a:srgbClr val="000000"/>
              </a:solidFill>
            </a:endParaRPr>
          </a:p>
          <a:p>
            <a:pPr>
              <a:defRPr b="1" sz="1800">
                <a:solidFill>
                  <a:srgbClr val="FF0000"/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X3²+</a:t>
            </a:r>
            <a:r>
              <a:rPr>
                <a:solidFill>
                  <a:srgbClr val="00FF00"/>
                </a:solidFill>
              </a:rPr>
              <a:t>b</a:t>
            </a:r>
            <a:r>
              <a:rPr>
                <a:solidFill>
                  <a:srgbClr val="000000"/>
                </a:solidFill>
              </a:rPr>
              <a:t>X3+</a:t>
            </a:r>
            <a:r>
              <a:rPr>
                <a:solidFill>
                  <a:srgbClr val="0000FF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=Y3</a:t>
            </a:r>
          </a:p>
        </p:txBody>
      </p:sp>
      <p:sp>
        <p:nvSpPr>
          <p:cNvPr id="132" name="Google Shape;95;p19"/>
          <p:cNvSpPr/>
          <p:nvPr/>
        </p:nvSpPr>
        <p:spPr>
          <a:xfrm>
            <a:off x="2816324" y="1454212"/>
            <a:ext cx="1019701" cy="8112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303030"/>
            </a:solidFill>
          </a:ln>
        </p:spPr>
        <p:txBody>
          <a:bodyPr lIns="0" tIns="0" rIns="0" bIns="0" anchor="ctr"/>
          <a:lstStyle/>
          <a:p>
            <a:pPr>
              <a:defRPr sz="1200">
                <a:solidFill>
                  <a:srgbClr val="000000"/>
                </a:solidFill>
              </a:defRPr>
            </a:pPr>
          </a:p>
        </p:txBody>
      </p:sp>
      <p:grpSp>
        <p:nvGrpSpPr>
          <p:cNvPr id="144" name="Google Shape;96;p19"/>
          <p:cNvGrpSpPr/>
          <p:nvPr/>
        </p:nvGrpSpPr>
        <p:grpSpPr>
          <a:xfrm>
            <a:off x="4221417" y="1116903"/>
            <a:ext cx="4523260" cy="1989002"/>
            <a:chOff x="0" y="0"/>
            <a:chExt cx="4523259" cy="1989001"/>
          </a:xfrm>
        </p:grpSpPr>
        <p:grpSp>
          <p:nvGrpSpPr>
            <p:cNvPr id="135" name="Google Shape;97;p19"/>
            <p:cNvGrpSpPr/>
            <p:nvPr/>
          </p:nvGrpSpPr>
          <p:grpSpPr>
            <a:xfrm>
              <a:off x="0" y="213430"/>
              <a:ext cx="1454522" cy="1775572"/>
              <a:chOff x="0" y="0"/>
              <a:chExt cx="1454521" cy="1775571"/>
            </a:xfrm>
          </p:grpSpPr>
          <p:sp>
            <p:nvSpPr>
              <p:cNvPr id="133" name="Shape"/>
              <p:cNvSpPr/>
              <p:nvPr/>
            </p:nvSpPr>
            <p:spPr>
              <a:xfrm>
                <a:off x="0" y="340217"/>
                <a:ext cx="1454522" cy="1095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711" y="21600"/>
                    </a:moveTo>
                    <a:cubicBezTo>
                      <a:pt x="1214" y="21600"/>
                      <a:pt x="0" y="19988"/>
                      <a:pt x="0" y="18000"/>
                    </a:cubicBezTo>
                    <a:lnTo>
                      <a:pt x="0" y="3600"/>
                    </a:lnTo>
                    <a:cubicBezTo>
                      <a:pt x="0" y="1612"/>
                      <a:pt x="1214" y="0"/>
                      <a:pt x="2711" y="0"/>
                    </a:cubicBezTo>
                    <a:moveTo>
                      <a:pt x="18889" y="0"/>
                    </a:moveTo>
                    <a:cubicBezTo>
                      <a:pt x="20386" y="0"/>
                      <a:pt x="21600" y="1612"/>
                      <a:pt x="21600" y="3600"/>
                    </a:cubicBezTo>
                    <a:lnTo>
                      <a:pt x="21600" y="18000"/>
                    </a:lnTo>
                    <a:cubicBezTo>
                      <a:pt x="21600" y="19988"/>
                      <a:pt x="20386" y="21600"/>
                      <a:pt x="18889" y="21600"/>
                    </a:cubicBezTo>
                  </a:path>
                </a:pathLst>
              </a:custGeom>
              <a:noFill/>
              <a:ln w="9525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1"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4" name="X1² X1 1…"/>
              <p:cNvSpPr txBox="1"/>
              <p:nvPr/>
            </p:nvSpPr>
            <p:spPr>
              <a:xfrm>
                <a:off x="58222" y="0"/>
                <a:ext cx="1338077" cy="17755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X1²	X1	1</a:t>
                </a: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X2²	X2	1</a:t>
                </a: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X3²	X3	1</a:t>
                </a:r>
              </a:p>
            </p:txBody>
          </p:sp>
        </p:grpSp>
        <p:sp>
          <p:nvSpPr>
            <p:cNvPr id="136" name="Google Shape;98;p19"/>
            <p:cNvSpPr/>
            <p:nvPr/>
          </p:nvSpPr>
          <p:spPr>
            <a:xfrm>
              <a:off x="2596811" y="942099"/>
              <a:ext cx="573047" cy="211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8640"/>
                  </a:lnTo>
                  <a:lnTo>
                    <a:pt x="0" y="8640"/>
                  </a:lnTo>
                  <a:close/>
                  <a:moveTo>
                    <a:pt x="0" y="12960"/>
                  </a:moveTo>
                  <a:lnTo>
                    <a:pt x="21600" y="1296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30303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200">
                  <a:solidFill>
                    <a:srgbClr val="000000"/>
                  </a:solidFill>
                </a:defRPr>
              </a:pPr>
            </a:p>
          </p:txBody>
        </p:sp>
        <p:grpSp>
          <p:nvGrpSpPr>
            <p:cNvPr id="139" name="Google Shape;99;p19"/>
            <p:cNvGrpSpPr/>
            <p:nvPr/>
          </p:nvGrpSpPr>
          <p:grpSpPr>
            <a:xfrm>
              <a:off x="3482489" y="553647"/>
              <a:ext cx="630774" cy="1095138"/>
              <a:chOff x="0" y="0"/>
              <a:chExt cx="630773" cy="1095136"/>
            </a:xfrm>
          </p:grpSpPr>
          <p:sp>
            <p:nvSpPr>
              <p:cNvPr id="137" name="Shape"/>
              <p:cNvSpPr/>
              <p:nvPr/>
            </p:nvSpPr>
            <p:spPr>
              <a:xfrm>
                <a:off x="-1" y="-1"/>
                <a:ext cx="630774" cy="1095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21600"/>
                    </a:moveTo>
                    <a:cubicBezTo>
                      <a:pt x="1612" y="21600"/>
                      <a:pt x="0" y="20672"/>
                      <a:pt x="0" y="19526"/>
                    </a:cubicBezTo>
                    <a:lnTo>
                      <a:pt x="0" y="2074"/>
                    </a:lnTo>
                    <a:cubicBezTo>
                      <a:pt x="0" y="928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928"/>
                      <a:pt x="21600" y="2074"/>
                    </a:cubicBezTo>
                    <a:lnTo>
                      <a:pt x="21600" y="19526"/>
                    </a:lnTo>
                    <a:cubicBezTo>
                      <a:pt x="21600" y="20672"/>
                      <a:pt x="19988" y="21600"/>
                      <a:pt x="18000" y="21600"/>
                    </a:cubicBezTo>
                  </a:path>
                </a:pathLst>
              </a:custGeom>
              <a:noFill/>
              <a:ln w="9525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1" sz="18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138" name="Y1…"/>
              <p:cNvSpPr txBox="1"/>
              <p:nvPr/>
            </p:nvSpPr>
            <p:spPr>
              <a:xfrm>
                <a:off x="35554" y="59832"/>
                <a:ext cx="559665" cy="9754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Y1 </a:t>
                </a: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Y2</a:t>
                </a: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Y3</a:t>
                </a:r>
              </a:p>
            </p:txBody>
          </p:sp>
        </p:grpSp>
        <p:grpSp>
          <p:nvGrpSpPr>
            <p:cNvPr id="142" name="Google Shape;100;p19"/>
            <p:cNvGrpSpPr/>
            <p:nvPr/>
          </p:nvGrpSpPr>
          <p:grpSpPr>
            <a:xfrm>
              <a:off x="1708206" y="553646"/>
              <a:ext cx="706445" cy="1095138"/>
              <a:chOff x="0" y="0"/>
              <a:chExt cx="706443" cy="1095136"/>
            </a:xfrm>
          </p:grpSpPr>
          <p:sp>
            <p:nvSpPr>
              <p:cNvPr id="140" name="Shape"/>
              <p:cNvSpPr/>
              <p:nvPr/>
            </p:nvSpPr>
            <p:spPr>
              <a:xfrm>
                <a:off x="0" y="-1"/>
                <a:ext cx="706445" cy="1095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600" y="21600"/>
                    </a:moveTo>
                    <a:cubicBezTo>
                      <a:pt x="1612" y="21600"/>
                      <a:pt x="0" y="20560"/>
                      <a:pt x="0" y="19278"/>
                    </a:cubicBezTo>
                    <a:lnTo>
                      <a:pt x="0" y="2322"/>
                    </a:lnTo>
                    <a:cubicBezTo>
                      <a:pt x="0" y="1040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1040"/>
                      <a:pt x="21600" y="2322"/>
                    </a:cubicBezTo>
                    <a:lnTo>
                      <a:pt x="21600" y="19278"/>
                    </a:lnTo>
                    <a:cubicBezTo>
                      <a:pt x="21600" y="20560"/>
                      <a:pt x="19988" y="21600"/>
                      <a:pt x="18000" y="21600"/>
                    </a:cubicBezTo>
                  </a:path>
                </a:pathLst>
              </a:custGeom>
              <a:noFill/>
              <a:ln w="9525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1" sz="1800">
                    <a:solidFill>
                      <a:srgbClr val="0000FF"/>
                    </a:solidFill>
                  </a:defRPr>
                </a:pPr>
              </a:p>
            </p:txBody>
          </p:sp>
          <p:sp>
            <p:nvSpPr>
              <p:cNvPr id="141" name="a…"/>
              <p:cNvSpPr txBox="1"/>
              <p:nvPr/>
            </p:nvSpPr>
            <p:spPr>
              <a:xfrm>
                <a:off x="39248" y="59832"/>
                <a:ext cx="627948" cy="9754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 </a:t>
                </a:r>
                <a:r>
                  <a:rPr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 </a:t>
                </a:r>
                <a:r>
                  <a:rPr>
                    <a:solidFill>
                      <a:srgbClr val="00FF00"/>
                    </a:solidFill>
                  </a:rPr>
                  <a:t>b</a:t>
                </a:r>
                <a:endParaRPr>
                  <a:solidFill>
                    <a:srgbClr val="00FF00"/>
                  </a:solidFill>
                </a:endParaRPr>
              </a:p>
              <a:p>
                <a:pPr>
                  <a:defRPr b="1" sz="1800">
                    <a:solidFill>
                      <a:srgbClr val="000000"/>
                    </a:solidFill>
                  </a:defRPr>
                </a:pPr>
                <a:r>
                  <a:t>  </a:t>
                </a:r>
                <a:r>
                  <a:rPr>
                    <a:solidFill>
                      <a:srgbClr val="0000FF"/>
                    </a:solidFill>
                  </a:rPr>
                  <a:t>c</a:t>
                </a:r>
              </a:p>
            </p:txBody>
          </p:sp>
        </p:grpSp>
        <p:sp>
          <p:nvSpPr>
            <p:cNvPr id="143" name="Google Shape;101;p19"/>
            <p:cNvSpPr txBox="1"/>
            <p:nvPr/>
          </p:nvSpPr>
          <p:spPr>
            <a:xfrm>
              <a:off x="352658" y="0"/>
              <a:ext cx="4170602" cy="577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A     *      X      =       B</a:t>
              </a:r>
            </a:p>
          </p:txBody>
        </p:sp>
      </p:grpSp>
      <p:sp>
        <p:nvSpPr>
          <p:cNvPr id="145" name="Google Shape;102;p19"/>
          <p:cNvSpPr txBox="1"/>
          <p:nvPr/>
        </p:nvSpPr>
        <p:spPr>
          <a:xfrm>
            <a:off x="510324" y="2765675"/>
            <a:ext cx="2728502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800">
                <a:solidFill>
                  <a:srgbClr val="000000"/>
                </a:solidFill>
              </a:defRPr>
            </a:pPr>
            <a:r>
              <a:t>Méthode de Cramer :</a:t>
            </a:r>
            <a:r>
              <a:rPr sz="1300"/>
              <a:t> </a:t>
            </a:r>
          </a:p>
        </p:txBody>
      </p:sp>
      <p:sp>
        <p:nvSpPr>
          <p:cNvPr id="146" name="Google Shape;103;p19"/>
          <p:cNvSpPr txBox="1"/>
          <p:nvPr/>
        </p:nvSpPr>
        <p:spPr>
          <a:xfrm>
            <a:off x="367075" y="728874"/>
            <a:ext cx="2968800" cy="683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1500" u="sng">
                <a:solidFill>
                  <a:srgbClr val="000000"/>
                </a:solidFill>
              </a:defRPr>
            </a:pPr>
            <a:r>
              <a:t>Fonction</a:t>
            </a:r>
            <a:r>
              <a:rPr u="none"/>
              <a:t> : </a:t>
            </a:r>
            <a:r>
              <a:rPr sz="1700" u="none"/>
              <a:t>ax² + bx + c = y</a:t>
            </a:r>
            <a:endParaRPr sz="1700"/>
          </a:p>
        </p:txBody>
      </p:sp>
      <p:grpSp>
        <p:nvGrpSpPr>
          <p:cNvPr id="160" name="Google Shape;104;p19"/>
          <p:cNvGrpSpPr/>
          <p:nvPr/>
        </p:nvGrpSpPr>
        <p:grpSpPr>
          <a:xfrm>
            <a:off x="289100" y="1714474"/>
            <a:ext cx="7976025" cy="3121773"/>
            <a:chOff x="0" y="0"/>
            <a:chExt cx="7976024" cy="3121771"/>
          </a:xfrm>
        </p:grpSpPr>
        <p:grpSp>
          <p:nvGrpSpPr>
            <p:cNvPr id="158" name="Google Shape;105;p19"/>
            <p:cNvGrpSpPr/>
            <p:nvPr/>
          </p:nvGrpSpPr>
          <p:grpSpPr>
            <a:xfrm>
              <a:off x="0" y="-1"/>
              <a:ext cx="7976025" cy="3121773"/>
              <a:chOff x="0" y="0"/>
              <a:chExt cx="7976025" cy="3121771"/>
            </a:xfrm>
          </p:grpSpPr>
          <p:sp>
            <p:nvSpPr>
              <p:cNvPr id="147" name="Google Shape;106;p19"/>
              <p:cNvSpPr/>
              <p:nvPr/>
            </p:nvSpPr>
            <p:spPr>
              <a:xfrm>
                <a:off x="7489425" y="0"/>
                <a:ext cx="486601" cy="984600"/>
              </a:xfrm>
              <a:prstGeom prst="rect">
                <a:avLst/>
              </a:prstGeom>
              <a:noFill/>
              <a:ln w="9525" cap="flat">
                <a:solidFill>
                  <a:srgbClr val="FF00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grpSp>
            <p:nvGrpSpPr>
              <p:cNvPr id="157" name="Google Shape;107;p19"/>
              <p:cNvGrpSpPr/>
              <p:nvPr/>
            </p:nvGrpSpPr>
            <p:grpSpPr>
              <a:xfrm>
                <a:off x="0" y="1374916"/>
                <a:ext cx="2576225" cy="1746856"/>
                <a:chOff x="0" y="0"/>
                <a:chExt cx="2576224" cy="1746855"/>
              </a:xfrm>
            </p:grpSpPr>
            <p:grpSp>
              <p:nvGrpSpPr>
                <p:cNvPr id="155" name="Google Shape;108;p19"/>
                <p:cNvGrpSpPr/>
                <p:nvPr/>
              </p:nvGrpSpPr>
              <p:grpSpPr>
                <a:xfrm>
                  <a:off x="0" y="-1"/>
                  <a:ext cx="2576225" cy="1746857"/>
                  <a:chOff x="0" y="0"/>
                  <a:chExt cx="2576225" cy="1746855"/>
                </a:xfrm>
              </p:grpSpPr>
              <p:sp>
                <p:nvSpPr>
                  <p:cNvPr id="148" name="Google Shape;109;p19"/>
                  <p:cNvSpPr txBox="1"/>
                  <p:nvPr/>
                </p:nvSpPr>
                <p:spPr>
                  <a:xfrm>
                    <a:off x="0" y="1085158"/>
                    <a:ext cx="594600" cy="4420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/>
                  <a:p>
                    <a:pPr>
                      <a:defRPr b="1" sz="1800">
                        <a:solidFill>
                          <a:srgbClr val="FF0000"/>
                        </a:solidFill>
                      </a:defRPr>
                    </a:pPr>
                    <a:r>
                      <a:t>a </a:t>
                    </a:r>
                    <a:r>
                      <a:rPr>
                        <a:solidFill>
                          <a:srgbClr val="212121"/>
                        </a:solidFill>
                      </a:rPr>
                      <a:t>=</a:t>
                    </a:r>
                  </a:p>
                </p:txBody>
              </p:sp>
              <p:grpSp>
                <p:nvGrpSpPr>
                  <p:cNvPr id="154" name="Google Shape;110;p19"/>
                  <p:cNvGrpSpPr/>
                  <p:nvPr/>
                </p:nvGrpSpPr>
                <p:grpSpPr>
                  <a:xfrm>
                    <a:off x="594725" y="-1"/>
                    <a:ext cx="1981501" cy="1746857"/>
                    <a:chOff x="0" y="0"/>
                    <a:chExt cx="1981499" cy="1746855"/>
                  </a:xfrm>
                </p:grpSpPr>
                <p:sp>
                  <p:nvSpPr>
                    <p:cNvPr id="149" name="Google Shape;111;p19"/>
                    <p:cNvSpPr txBox="1"/>
                    <p:nvPr/>
                  </p:nvSpPr>
                  <p:spPr>
                    <a:xfrm>
                      <a:off x="241200" y="1304783"/>
                      <a:ext cx="1740301" cy="442073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t">
                      <a:spAutoFit/>
                    </a:bodyPr>
                    <a:lstStyle>
                      <a:lvl1pPr>
                        <a:defRPr b="1" sz="1800">
                          <a:solidFill>
                            <a:srgbClr val="000000"/>
                          </a:solidFill>
                        </a:defRPr>
                      </a:lvl1pPr>
                    </a:lstStyle>
                    <a:p>
                      <a:pPr/>
                      <a:r>
                        <a:t>det(A)</a:t>
                      </a:r>
                    </a:p>
                  </p:txBody>
                </p:sp>
                <p:grpSp>
                  <p:nvGrpSpPr>
                    <p:cNvPr id="152" name="Google Shape;112;p19"/>
                    <p:cNvGrpSpPr/>
                    <p:nvPr/>
                  </p:nvGrpSpPr>
                  <p:grpSpPr>
                    <a:xfrm>
                      <a:off x="36149" y="0"/>
                      <a:ext cx="1402501" cy="1472018"/>
                      <a:chOff x="0" y="0"/>
                      <a:chExt cx="1402500" cy="1472017"/>
                    </a:xfrm>
                  </p:grpSpPr>
                  <p:sp>
                    <p:nvSpPr>
                      <p:cNvPr id="150" name="Shape"/>
                      <p:cNvSpPr/>
                      <p:nvPr/>
                    </p:nvSpPr>
                    <p:spPr>
                      <a:xfrm>
                        <a:off x="0" y="268158"/>
                        <a:ext cx="1402501" cy="93570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fill="norm" stroke="1" extrusionOk="0">
                            <a:moveTo>
                              <a:pt x="2402" y="21600"/>
                            </a:moveTo>
                            <a:cubicBezTo>
                              <a:pt x="1075" y="21600"/>
                              <a:pt x="0" y="19988"/>
                              <a:pt x="0" y="18000"/>
                            </a:cubicBezTo>
                            <a:lnTo>
                              <a:pt x="0" y="3600"/>
                            </a:lnTo>
                            <a:cubicBezTo>
                              <a:pt x="0" y="1612"/>
                              <a:pt x="1075" y="0"/>
                              <a:pt x="2402" y="0"/>
                            </a:cubicBezTo>
                            <a:moveTo>
                              <a:pt x="19198" y="0"/>
                            </a:moveTo>
                            <a:cubicBezTo>
                              <a:pt x="20525" y="0"/>
                              <a:pt x="21600" y="1612"/>
                              <a:pt x="21600" y="3600"/>
                            </a:cubicBezTo>
                            <a:lnTo>
                              <a:pt x="21600" y="18000"/>
                            </a:lnTo>
                            <a:cubicBezTo>
                              <a:pt x="21600" y="19988"/>
                              <a:pt x="20525" y="21600"/>
                              <a:pt x="19198" y="2160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30303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0" tIns="0" rIns="0" bIns="0" numCol="1" anchor="ctr">
                        <a:noAutofit/>
                      </a:bodyPr>
                      <a:lstStyle/>
                      <a:p>
                        <a:pPr>
                          <a:defRPr b="1" sz="1500">
                            <a:solidFill>
                              <a:srgbClr val="000000"/>
                            </a:solidFill>
                          </a:defRPr>
                        </a:pPr>
                      </a:p>
                    </p:txBody>
                  </p:sp>
                  <p:sp>
                    <p:nvSpPr>
                      <p:cNvPr id="151" name="Y1 X1 1…"/>
                      <p:cNvSpPr txBox="1"/>
                      <p:nvPr/>
                    </p:nvSpPr>
                    <p:spPr>
                      <a:xfrm>
                        <a:off x="50439" y="0"/>
                        <a:ext cx="1301622" cy="1472018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91424" tIns="91424" rIns="91424" bIns="91424" numCol="1" anchor="ctr">
                        <a:spAutoFit/>
                      </a:bodyPr>
                      <a:lstStyle/>
                      <a:p>
                        <a:pPr>
                          <a:defRPr b="1" sz="1500">
                            <a:solidFill>
                              <a:srgbClr val="000000"/>
                            </a:solidFill>
                          </a:defRPr>
                        </a:pPr>
                        <a:r>
                          <a:t>Y1	X1	1</a:t>
                        </a:r>
                      </a:p>
                      <a:p>
                        <a:pPr>
                          <a:defRPr b="1" sz="1500">
                            <a:solidFill>
                              <a:srgbClr val="000000"/>
                            </a:solidFill>
                          </a:defRPr>
                        </a:pPr>
                        <a:r>
                          <a:t>Y2	X2	1</a:t>
                        </a:r>
                      </a:p>
                      <a:p>
                        <a:pPr>
                          <a:defRPr b="1" sz="1500">
                            <a:solidFill>
                              <a:srgbClr val="000000"/>
                            </a:solidFill>
                          </a:defRPr>
                        </a:pPr>
                        <a:r>
                          <a:t>Y3	X3	1</a:t>
                        </a:r>
                      </a:p>
                    </p:txBody>
                  </p:sp>
                </p:grpSp>
                <p:sp>
                  <p:nvSpPr>
                    <p:cNvPr id="153" name="Google Shape;113;p19"/>
                    <p:cNvSpPr/>
                    <p:nvPr/>
                  </p:nvSpPr>
                  <p:spPr>
                    <a:xfrm>
                      <a:off x="0" y="1304771"/>
                      <a:ext cx="1474801" cy="6301"/>
                    </a:xfrm>
                    <a:prstGeom prst="line">
                      <a:avLst/>
                    </a:prstGeom>
                    <a:noFill/>
                    <a:ln w="9525" cap="flat">
                      <a:solidFill>
                        <a:srgbClr val="30303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</p:grpSp>
            </p:grpSp>
            <p:sp>
              <p:nvSpPr>
                <p:cNvPr id="156" name="Google Shape;114;p19"/>
                <p:cNvSpPr/>
                <p:nvPr/>
              </p:nvSpPr>
              <p:spPr>
                <a:xfrm>
                  <a:off x="705950" y="336983"/>
                  <a:ext cx="365101" cy="796501"/>
                </a:xfrm>
                <a:prstGeom prst="rect">
                  <a:avLst/>
                </a:prstGeom>
                <a:noFill/>
                <a:ln w="9525" cap="flat">
                  <a:solidFill>
                    <a:srgbClr val="FF00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</p:grpSp>
        <p:sp>
          <p:nvSpPr>
            <p:cNvPr id="159" name="Google Shape;115;p19"/>
            <p:cNvSpPr txBox="1"/>
            <p:nvPr/>
          </p:nvSpPr>
          <p:spPr>
            <a:xfrm>
              <a:off x="110224" y="1894600"/>
              <a:ext cx="622801" cy="442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det</a:t>
              </a:r>
            </a:p>
          </p:txBody>
        </p:sp>
      </p:grpSp>
      <p:grpSp>
        <p:nvGrpSpPr>
          <p:cNvPr id="172" name="Google Shape;116;p19"/>
          <p:cNvGrpSpPr/>
          <p:nvPr/>
        </p:nvGrpSpPr>
        <p:grpSpPr>
          <a:xfrm>
            <a:off x="6262225" y="3025491"/>
            <a:ext cx="2576226" cy="1746856"/>
            <a:chOff x="0" y="0"/>
            <a:chExt cx="2576224" cy="1746855"/>
          </a:xfrm>
        </p:grpSpPr>
        <p:grpSp>
          <p:nvGrpSpPr>
            <p:cNvPr id="170" name="Google Shape;117;p19"/>
            <p:cNvGrpSpPr/>
            <p:nvPr/>
          </p:nvGrpSpPr>
          <p:grpSpPr>
            <a:xfrm>
              <a:off x="0" y="-1"/>
              <a:ext cx="2576225" cy="1746857"/>
              <a:chOff x="0" y="0"/>
              <a:chExt cx="2576224" cy="1746855"/>
            </a:xfrm>
          </p:grpSpPr>
          <p:grpSp>
            <p:nvGrpSpPr>
              <p:cNvPr id="168" name="Google Shape;118;p19"/>
              <p:cNvGrpSpPr/>
              <p:nvPr/>
            </p:nvGrpSpPr>
            <p:grpSpPr>
              <a:xfrm>
                <a:off x="0" y="-1"/>
                <a:ext cx="2576225" cy="1746857"/>
                <a:chOff x="0" y="0"/>
                <a:chExt cx="2576225" cy="1746855"/>
              </a:xfrm>
            </p:grpSpPr>
            <p:sp>
              <p:nvSpPr>
                <p:cNvPr id="161" name="Google Shape;119;p19"/>
                <p:cNvSpPr txBox="1"/>
                <p:nvPr/>
              </p:nvSpPr>
              <p:spPr>
                <a:xfrm>
                  <a:off x="0" y="1085158"/>
                  <a:ext cx="594600" cy="4420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/>
                <a:p>
                  <a:pPr>
                    <a:defRPr b="1" sz="1800">
                      <a:solidFill>
                        <a:srgbClr val="0000FF"/>
                      </a:solidFill>
                    </a:defRPr>
                  </a:pPr>
                  <a:r>
                    <a:t>c</a:t>
                  </a:r>
                  <a:r>
                    <a:rPr>
                      <a:solidFill>
                        <a:srgbClr val="FF0000"/>
                      </a:solidFill>
                    </a:rPr>
                    <a:t> </a:t>
                  </a:r>
                  <a:r>
                    <a:rPr>
                      <a:solidFill>
                        <a:srgbClr val="212121"/>
                      </a:solidFill>
                    </a:rPr>
                    <a:t>=</a:t>
                  </a:r>
                </a:p>
              </p:txBody>
            </p:sp>
            <p:grpSp>
              <p:nvGrpSpPr>
                <p:cNvPr id="167" name="Google Shape;120;p19"/>
                <p:cNvGrpSpPr/>
                <p:nvPr/>
              </p:nvGrpSpPr>
              <p:grpSpPr>
                <a:xfrm>
                  <a:off x="594725" y="-1"/>
                  <a:ext cx="1981501" cy="1746857"/>
                  <a:chOff x="0" y="0"/>
                  <a:chExt cx="1981499" cy="1746855"/>
                </a:xfrm>
              </p:grpSpPr>
              <p:sp>
                <p:nvSpPr>
                  <p:cNvPr id="162" name="Google Shape;121;p19"/>
                  <p:cNvSpPr txBox="1"/>
                  <p:nvPr/>
                </p:nvSpPr>
                <p:spPr>
                  <a:xfrm>
                    <a:off x="241200" y="1304783"/>
                    <a:ext cx="1740301" cy="4420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800">
                        <a:solidFill>
                          <a:srgbClr val="000000"/>
                        </a:solidFill>
                      </a:defRPr>
                    </a:lvl1pPr>
                  </a:lstStyle>
                  <a:p>
                    <a:pPr/>
                    <a:r>
                      <a:t>det(A)</a:t>
                    </a:r>
                  </a:p>
                </p:txBody>
              </p:sp>
              <p:grpSp>
                <p:nvGrpSpPr>
                  <p:cNvPr id="165" name="Google Shape;122;p19"/>
                  <p:cNvGrpSpPr/>
                  <p:nvPr/>
                </p:nvGrpSpPr>
                <p:grpSpPr>
                  <a:xfrm>
                    <a:off x="36150" y="0"/>
                    <a:ext cx="1474801" cy="1472018"/>
                    <a:chOff x="0" y="0"/>
                    <a:chExt cx="1474799" cy="1472017"/>
                  </a:xfrm>
                </p:grpSpPr>
                <p:sp>
                  <p:nvSpPr>
                    <p:cNvPr id="163" name="Shape"/>
                    <p:cNvSpPr/>
                    <p:nvPr/>
                  </p:nvSpPr>
                  <p:spPr>
                    <a:xfrm>
                      <a:off x="0" y="268158"/>
                      <a:ext cx="1474801" cy="93570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284" y="21600"/>
                          </a:moveTo>
                          <a:cubicBezTo>
                            <a:pt x="1023" y="21600"/>
                            <a:pt x="0" y="19988"/>
                            <a:pt x="0" y="18000"/>
                          </a:cubicBezTo>
                          <a:lnTo>
                            <a:pt x="0" y="3600"/>
                          </a:lnTo>
                          <a:cubicBezTo>
                            <a:pt x="0" y="1612"/>
                            <a:pt x="1023" y="0"/>
                            <a:pt x="2284" y="0"/>
                          </a:cubicBezTo>
                          <a:moveTo>
                            <a:pt x="19316" y="0"/>
                          </a:moveTo>
                          <a:cubicBezTo>
                            <a:pt x="20577" y="0"/>
                            <a:pt x="21600" y="1612"/>
                            <a:pt x="21600" y="3600"/>
                          </a:cubicBezTo>
                          <a:lnTo>
                            <a:pt x="21600" y="18000"/>
                          </a:lnTo>
                          <a:cubicBezTo>
                            <a:pt x="21600" y="19988"/>
                            <a:pt x="20577" y="21600"/>
                            <a:pt x="19316" y="2160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30303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164" name="X1² X1 Y1…"/>
                    <p:cNvSpPr txBox="1"/>
                    <p:nvPr/>
                  </p:nvSpPr>
                  <p:spPr>
                    <a:xfrm>
                      <a:off x="50439" y="0"/>
                      <a:ext cx="1373922" cy="147201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ctr">
                      <a:spAutoFit/>
                    </a:bodyPr>
                    <a:lstStyle/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X1²	X1	Y1</a:t>
                      </a:r>
                    </a:p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X2²	X2	Y2</a:t>
                      </a:r>
                    </a:p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X3²	X3	Y3</a:t>
                      </a:r>
                    </a:p>
                  </p:txBody>
                </p:sp>
              </p:grpSp>
              <p:sp>
                <p:nvSpPr>
                  <p:cNvPr id="166" name="Google Shape;123;p19"/>
                  <p:cNvSpPr/>
                  <p:nvPr/>
                </p:nvSpPr>
                <p:spPr>
                  <a:xfrm>
                    <a:off x="0" y="1304771"/>
                    <a:ext cx="1474801" cy="6301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  <p:sp>
            <p:nvSpPr>
              <p:cNvPr id="169" name="Google Shape;124;p19"/>
              <p:cNvSpPr/>
              <p:nvPr/>
            </p:nvSpPr>
            <p:spPr>
              <a:xfrm>
                <a:off x="1619075" y="332058"/>
                <a:ext cx="365101" cy="796501"/>
              </a:xfrm>
              <a:prstGeom prst="rect">
                <a:avLst/>
              </a:prstGeom>
              <a:noFill/>
              <a:ln w="9525" cap="flat">
                <a:solidFill>
                  <a:srgbClr val="FF00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71" name="Google Shape;125;p19"/>
            <p:cNvSpPr txBox="1"/>
            <p:nvPr/>
          </p:nvSpPr>
          <p:spPr>
            <a:xfrm>
              <a:off x="152399" y="583583"/>
              <a:ext cx="622801" cy="442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det</a:t>
              </a:r>
            </a:p>
          </p:txBody>
        </p:sp>
      </p:grpSp>
      <p:grpSp>
        <p:nvGrpSpPr>
          <p:cNvPr id="184" name="Google Shape;126;p19"/>
          <p:cNvGrpSpPr/>
          <p:nvPr/>
        </p:nvGrpSpPr>
        <p:grpSpPr>
          <a:xfrm>
            <a:off x="3128537" y="3025491"/>
            <a:ext cx="2576226" cy="1746856"/>
            <a:chOff x="0" y="0"/>
            <a:chExt cx="2576224" cy="1746855"/>
          </a:xfrm>
        </p:grpSpPr>
        <p:grpSp>
          <p:nvGrpSpPr>
            <p:cNvPr id="182" name="Google Shape;127;p19"/>
            <p:cNvGrpSpPr/>
            <p:nvPr/>
          </p:nvGrpSpPr>
          <p:grpSpPr>
            <a:xfrm>
              <a:off x="0" y="-1"/>
              <a:ext cx="2576225" cy="1746857"/>
              <a:chOff x="0" y="0"/>
              <a:chExt cx="2576224" cy="1746855"/>
            </a:xfrm>
          </p:grpSpPr>
          <p:grpSp>
            <p:nvGrpSpPr>
              <p:cNvPr id="180" name="Google Shape;128;p19"/>
              <p:cNvGrpSpPr/>
              <p:nvPr/>
            </p:nvGrpSpPr>
            <p:grpSpPr>
              <a:xfrm>
                <a:off x="0" y="-1"/>
                <a:ext cx="2576225" cy="1746857"/>
                <a:chOff x="0" y="0"/>
                <a:chExt cx="2576225" cy="1746855"/>
              </a:xfrm>
            </p:grpSpPr>
            <p:sp>
              <p:nvSpPr>
                <p:cNvPr id="173" name="Google Shape;129;p19"/>
                <p:cNvSpPr txBox="1"/>
                <p:nvPr/>
              </p:nvSpPr>
              <p:spPr>
                <a:xfrm>
                  <a:off x="0" y="1085158"/>
                  <a:ext cx="594600" cy="44207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/>
                <a:p>
                  <a:pPr>
                    <a:defRPr b="1" sz="1800">
                      <a:solidFill>
                        <a:srgbClr val="00FF00"/>
                      </a:solidFill>
                    </a:defRPr>
                  </a:pPr>
                  <a:r>
                    <a:t>b</a:t>
                  </a:r>
                  <a:r>
                    <a:rPr>
                      <a:solidFill>
                        <a:srgbClr val="FF0000"/>
                      </a:solidFill>
                    </a:rPr>
                    <a:t> </a:t>
                  </a:r>
                  <a:r>
                    <a:rPr>
                      <a:solidFill>
                        <a:srgbClr val="212121"/>
                      </a:solidFill>
                    </a:rPr>
                    <a:t>=</a:t>
                  </a:r>
                </a:p>
              </p:txBody>
            </p:sp>
            <p:grpSp>
              <p:nvGrpSpPr>
                <p:cNvPr id="179" name="Google Shape;130;p19"/>
                <p:cNvGrpSpPr/>
                <p:nvPr/>
              </p:nvGrpSpPr>
              <p:grpSpPr>
                <a:xfrm>
                  <a:off x="594725" y="-1"/>
                  <a:ext cx="1981501" cy="1746857"/>
                  <a:chOff x="0" y="0"/>
                  <a:chExt cx="1981499" cy="1746855"/>
                </a:xfrm>
              </p:grpSpPr>
              <p:sp>
                <p:nvSpPr>
                  <p:cNvPr id="174" name="Google Shape;131;p19"/>
                  <p:cNvSpPr txBox="1"/>
                  <p:nvPr/>
                </p:nvSpPr>
                <p:spPr>
                  <a:xfrm>
                    <a:off x="241200" y="1304783"/>
                    <a:ext cx="1740301" cy="44207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800">
                        <a:solidFill>
                          <a:srgbClr val="000000"/>
                        </a:solidFill>
                      </a:defRPr>
                    </a:lvl1pPr>
                  </a:lstStyle>
                  <a:p>
                    <a:pPr/>
                    <a:r>
                      <a:t>det(A)</a:t>
                    </a:r>
                  </a:p>
                </p:txBody>
              </p:sp>
              <p:grpSp>
                <p:nvGrpSpPr>
                  <p:cNvPr id="177" name="Google Shape;132;p19"/>
                  <p:cNvGrpSpPr/>
                  <p:nvPr/>
                </p:nvGrpSpPr>
                <p:grpSpPr>
                  <a:xfrm>
                    <a:off x="36149" y="0"/>
                    <a:ext cx="1402501" cy="1472018"/>
                    <a:chOff x="0" y="0"/>
                    <a:chExt cx="1402500" cy="1472017"/>
                  </a:xfrm>
                </p:grpSpPr>
                <p:sp>
                  <p:nvSpPr>
                    <p:cNvPr id="175" name="Shape"/>
                    <p:cNvSpPr/>
                    <p:nvPr/>
                  </p:nvSpPr>
                  <p:spPr>
                    <a:xfrm>
                      <a:off x="0" y="268158"/>
                      <a:ext cx="1402501" cy="93570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2402" y="21600"/>
                          </a:moveTo>
                          <a:cubicBezTo>
                            <a:pt x="1075" y="21600"/>
                            <a:pt x="0" y="19988"/>
                            <a:pt x="0" y="18000"/>
                          </a:cubicBezTo>
                          <a:lnTo>
                            <a:pt x="0" y="3600"/>
                          </a:lnTo>
                          <a:cubicBezTo>
                            <a:pt x="0" y="1612"/>
                            <a:pt x="1075" y="0"/>
                            <a:pt x="2402" y="0"/>
                          </a:cubicBezTo>
                          <a:moveTo>
                            <a:pt x="19198" y="0"/>
                          </a:moveTo>
                          <a:cubicBezTo>
                            <a:pt x="20525" y="0"/>
                            <a:pt x="21600" y="1612"/>
                            <a:pt x="21600" y="3600"/>
                          </a:cubicBezTo>
                          <a:lnTo>
                            <a:pt x="21600" y="18000"/>
                          </a:lnTo>
                          <a:cubicBezTo>
                            <a:pt x="21600" y="19988"/>
                            <a:pt x="20525" y="21600"/>
                            <a:pt x="19198" y="2160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30303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176" name="X1² Y1 1…"/>
                    <p:cNvSpPr txBox="1"/>
                    <p:nvPr/>
                  </p:nvSpPr>
                  <p:spPr>
                    <a:xfrm>
                      <a:off x="50439" y="0"/>
                      <a:ext cx="1301622" cy="147201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ctr">
                      <a:spAutoFit/>
                    </a:bodyPr>
                    <a:lstStyle/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X1²	Y1	1</a:t>
                      </a:r>
                    </a:p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X2²	Y2	1</a:t>
                      </a:r>
                    </a:p>
                    <a:p>
                      <a:pPr>
                        <a:defRPr b="1" sz="1500">
                          <a:solidFill>
                            <a:srgbClr val="000000"/>
                          </a:solidFill>
                        </a:defRPr>
                      </a:pPr>
                      <a:r>
                        <a:t>X3²	Y3	1</a:t>
                      </a:r>
                    </a:p>
                  </p:txBody>
                </p:sp>
              </p:grpSp>
              <p:sp>
                <p:nvSpPr>
                  <p:cNvPr id="178" name="Google Shape;133;p19"/>
                  <p:cNvSpPr/>
                  <p:nvPr/>
                </p:nvSpPr>
                <p:spPr>
                  <a:xfrm>
                    <a:off x="0" y="1304771"/>
                    <a:ext cx="1474801" cy="6301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  <p:sp>
            <p:nvSpPr>
              <p:cNvPr id="181" name="Google Shape;134;p19"/>
              <p:cNvSpPr/>
              <p:nvPr/>
            </p:nvSpPr>
            <p:spPr>
              <a:xfrm>
                <a:off x="1171387" y="332058"/>
                <a:ext cx="365101" cy="796501"/>
              </a:xfrm>
              <a:prstGeom prst="rect">
                <a:avLst/>
              </a:prstGeom>
              <a:noFill/>
              <a:ln w="9525" cap="flat">
                <a:solidFill>
                  <a:srgbClr val="FF00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</p:grpSp>
        <p:sp>
          <p:nvSpPr>
            <p:cNvPr id="183" name="Google Shape;135;p19"/>
            <p:cNvSpPr txBox="1"/>
            <p:nvPr/>
          </p:nvSpPr>
          <p:spPr>
            <a:xfrm>
              <a:off x="152411" y="583583"/>
              <a:ext cx="622801" cy="4420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8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det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"/>
                            </p:stCondLst>
                            <p:childTnLst>
                              <p:par>
                                <p:cTn id="19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4"/>
      <p:bldP build="whole" bldLvl="1" animBg="1" rev="0" advAuto="0" spid="146" grpId="1"/>
      <p:bldP build="whole" bldLvl="1" animBg="1" rev="0" advAuto="0" spid="184" grpId="7"/>
      <p:bldP build="whole" bldLvl="1" animBg="1" rev="0" advAuto="0" spid="160" grpId="6"/>
      <p:bldP build="whole" bldLvl="1" animBg="1" rev="0" advAuto="0" spid="132" grpId="3"/>
      <p:bldP build="whole" bldLvl="1" animBg="1" rev="0" advAuto="0" spid="131" grpId="2"/>
      <p:bldP build="whole" bldLvl="1" animBg="1" rev="0" advAuto="0" spid="145" grpId="5"/>
      <p:bldP build="whole" bldLvl="1" animBg="1" rev="0" advAuto="0" spid="172" grpId="8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40;p20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sp>
        <p:nvSpPr>
          <p:cNvPr id="187" name="Google Shape;141;p20"/>
          <p:cNvSpPr txBox="1"/>
          <p:nvPr>
            <p:ph type="body" sz="half" idx="1"/>
          </p:nvPr>
        </p:nvSpPr>
        <p:spPr>
          <a:xfrm>
            <a:off x="0" y="123225"/>
            <a:ext cx="9144000" cy="10464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50000"/>
              </a:lnSpc>
              <a:buSzTx/>
              <a:buNone/>
              <a:defRPr b="1" sz="2700">
                <a:solidFill>
                  <a:srgbClr val="212121"/>
                </a:solidFill>
              </a:defRPr>
            </a:pPr>
            <a:r>
              <a:t>Orientation du plan</a:t>
            </a:r>
          </a:p>
          <a:p>
            <a:pPr marL="0" indent="0" algn="ctr">
              <a:lnSpc>
                <a:spcPct val="50000"/>
              </a:lnSpc>
              <a:spcBef>
                <a:spcPts val="1200"/>
              </a:spcBef>
              <a:buSzTx/>
              <a:buNone/>
              <a:defRPr sz="1600">
                <a:solidFill>
                  <a:srgbClr val="212121"/>
                </a:solidFill>
              </a:defRPr>
            </a:pPr>
            <a:r>
              <a:t>(avec les coordonnées homogènes)</a:t>
            </a:r>
          </a:p>
        </p:txBody>
      </p:sp>
      <p:grpSp>
        <p:nvGrpSpPr>
          <p:cNvPr id="196" name="Google Shape;142;p20"/>
          <p:cNvGrpSpPr/>
          <p:nvPr/>
        </p:nvGrpSpPr>
        <p:grpSpPr>
          <a:xfrm>
            <a:off x="7145373" y="51899"/>
            <a:ext cx="1777397" cy="1672567"/>
            <a:chOff x="0" y="0"/>
            <a:chExt cx="1777395" cy="1672565"/>
          </a:xfrm>
        </p:grpSpPr>
        <p:grpSp>
          <p:nvGrpSpPr>
            <p:cNvPr id="191" name="Google Shape;143;p20"/>
            <p:cNvGrpSpPr/>
            <p:nvPr/>
          </p:nvGrpSpPr>
          <p:grpSpPr>
            <a:xfrm>
              <a:off x="0" y="-1"/>
              <a:ext cx="1777396" cy="1672567"/>
              <a:chOff x="0" y="0"/>
              <a:chExt cx="1777395" cy="1672565"/>
            </a:xfrm>
          </p:grpSpPr>
          <p:sp>
            <p:nvSpPr>
              <p:cNvPr id="188" name="Google Shape;144;p20"/>
              <p:cNvSpPr txBox="1"/>
              <p:nvPr/>
            </p:nvSpPr>
            <p:spPr>
              <a:xfrm>
                <a:off x="202814" y="1489715"/>
                <a:ext cx="162228" cy="182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b="1" sz="1500">
                    <a:solidFill>
                      <a:srgbClr val="CC0000"/>
                    </a:solidFill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189" name="Google Shape;145;p20"/>
              <p:cNvSpPr txBox="1"/>
              <p:nvPr/>
            </p:nvSpPr>
            <p:spPr>
              <a:xfrm>
                <a:off x="1615168" y="517095"/>
                <a:ext cx="162228" cy="1828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b="1" sz="1500">
                    <a:solidFill>
                      <a:srgbClr val="6AA84F"/>
                    </a:solidFill>
                  </a:defRPr>
                </a:lvl1pPr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190" name="Google Shape;146;p20"/>
              <p:cNvSpPr txBox="1"/>
              <p:nvPr/>
            </p:nvSpPr>
            <p:spPr>
              <a:xfrm>
                <a:off x="0" y="0"/>
                <a:ext cx="162228" cy="1828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b="1" sz="1500">
                    <a:solidFill>
                      <a:srgbClr val="3D85C6"/>
                    </a:solidFill>
                  </a:defRPr>
                </a:lvl1pPr>
              </a:lstStyle>
              <a:p>
                <a:pPr/>
                <a:r>
                  <a:t>z</a:t>
                </a:r>
              </a:p>
            </p:txBody>
          </p:sp>
        </p:grpSp>
        <p:grpSp>
          <p:nvGrpSpPr>
            <p:cNvPr id="195" name="Google Shape;147;p20"/>
            <p:cNvGrpSpPr/>
            <p:nvPr/>
          </p:nvGrpSpPr>
          <p:grpSpPr>
            <a:xfrm>
              <a:off x="202820" y="21080"/>
              <a:ext cx="1501207" cy="1628426"/>
              <a:chOff x="0" y="0"/>
              <a:chExt cx="1501206" cy="1628425"/>
            </a:xfrm>
          </p:grpSpPr>
          <p:sp>
            <p:nvSpPr>
              <p:cNvPr id="192" name="Google Shape;148;p20"/>
              <p:cNvSpPr/>
              <p:nvPr/>
            </p:nvSpPr>
            <p:spPr>
              <a:xfrm flipH="1">
                <a:off x="213341" y="697001"/>
                <a:ext cx="7627" cy="931426"/>
              </a:xfrm>
              <a:prstGeom prst="line">
                <a:avLst/>
              </a:prstGeom>
              <a:noFill/>
              <a:ln w="38100" cap="flat">
                <a:solidFill>
                  <a:srgbClr val="9900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3" name="Google Shape;149;p20"/>
              <p:cNvSpPr/>
              <p:nvPr/>
            </p:nvSpPr>
            <p:spPr>
              <a:xfrm>
                <a:off x="220967" y="709335"/>
                <a:ext cx="1280240" cy="6174"/>
              </a:xfrm>
              <a:prstGeom prst="line">
                <a:avLst/>
              </a:prstGeom>
              <a:noFill/>
              <a:ln w="38100" cap="flat">
                <a:solidFill>
                  <a:srgbClr val="6AA84F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4" name="Google Shape;150;p20"/>
              <p:cNvSpPr/>
              <p:nvPr/>
            </p:nvSpPr>
            <p:spPr>
              <a:xfrm flipH="1" flipV="1">
                <a:off x="0" y="0"/>
                <a:ext cx="228594" cy="715509"/>
              </a:xfrm>
              <a:prstGeom prst="line">
                <a:avLst/>
              </a:prstGeom>
              <a:noFill/>
              <a:ln w="38100" cap="flat">
                <a:solidFill>
                  <a:srgbClr val="1155CC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26" name="Google Shape;151;p20"/>
          <p:cNvGrpSpPr/>
          <p:nvPr/>
        </p:nvGrpSpPr>
        <p:grpSpPr>
          <a:xfrm>
            <a:off x="122850" y="1017725"/>
            <a:ext cx="3543124" cy="4023155"/>
            <a:chOff x="0" y="0"/>
            <a:chExt cx="3543123" cy="4023153"/>
          </a:xfrm>
        </p:grpSpPr>
        <p:grpSp>
          <p:nvGrpSpPr>
            <p:cNvPr id="214" name="Google Shape;152;p20"/>
            <p:cNvGrpSpPr/>
            <p:nvPr/>
          </p:nvGrpSpPr>
          <p:grpSpPr>
            <a:xfrm>
              <a:off x="513159" y="1683027"/>
              <a:ext cx="2830181" cy="2340127"/>
              <a:chOff x="0" y="0"/>
              <a:chExt cx="2830180" cy="2340126"/>
            </a:xfrm>
          </p:grpSpPr>
          <p:grpSp>
            <p:nvGrpSpPr>
              <p:cNvPr id="212" name="Google Shape;153;p20"/>
              <p:cNvGrpSpPr/>
              <p:nvPr/>
            </p:nvGrpSpPr>
            <p:grpSpPr>
              <a:xfrm>
                <a:off x="-1" y="0"/>
                <a:ext cx="2830182" cy="2340127"/>
                <a:chOff x="0" y="0"/>
                <a:chExt cx="2830180" cy="2340126"/>
              </a:xfrm>
            </p:grpSpPr>
            <p:grpSp>
              <p:nvGrpSpPr>
                <p:cNvPr id="210" name="Google Shape;154;p20"/>
                <p:cNvGrpSpPr/>
                <p:nvPr/>
              </p:nvGrpSpPr>
              <p:grpSpPr>
                <a:xfrm>
                  <a:off x="-1" y="0"/>
                  <a:ext cx="2830182" cy="2340127"/>
                  <a:chOff x="0" y="0"/>
                  <a:chExt cx="2830180" cy="2340126"/>
                </a:xfrm>
              </p:grpSpPr>
              <p:grpSp>
                <p:nvGrpSpPr>
                  <p:cNvPr id="205" name="Google Shape;155;p20"/>
                  <p:cNvGrpSpPr/>
                  <p:nvPr/>
                </p:nvGrpSpPr>
                <p:grpSpPr>
                  <a:xfrm>
                    <a:off x="401158" y="0"/>
                    <a:ext cx="2429023" cy="2340127"/>
                    <a:chOff x="0" y="0"/>
                    <a:chExt cx="2429021" cy="2340126"/>
                  </a:xfrm>
                </p:grpSpPr>
                <p:grpSp>
                  <p:nvGrpSpPr>
                    <p:cNvPr id="200" name="Google Shape;156;p20"/>
                    <p:cNvGrpSpPr/>
                    <p:nvPr/>
                  </p:nvGrpSpPr>
                  <p:grpSpPr>
                    <a:xfrm>
                      <a:off x="-1" y="0"/>
                      <a:ext cx="2429023" cy="2340127"/>
                      <a:chOff x="0" y="0"/>
                      <a:chExt cx="2429021" cy="2340126"/>
                    </a:xfrm>
                  </p:grpSpPr>
                  <p:sp>
                    <p:nvSpPr>
                      <p:cNvPr id="197" name="Google Shape;157;p20"/>
                      <p:cNvSpPr txBox="1"/>
                      <p:nvPr/>
                    </p:nvSpPr>
                    <p:spPr>
                      <a:xfrm>
                        <a:off x="277169" y="1947608"/>
                        <a:ext cx="221703" cy="392519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91424" tIns="91424" rIns="91424" bIns="91424" numCol="1" anchor="t">
                        <a:spAutoFit/>
                      </a:bodyPr>
                      <a:lstStyle>
                        <a:lvl1pPr>
                          <a:defRPr b="1" sz="1500">
                            <a:solidFill>
                              <a:srgbClr val="CC0000"/>
                            </a:solidFill>
                          </a:defRPr>
                        </a:lvl1pPr>
                      </a:lstStyle>
                      <a:p>
                        <a:pPr/>
                        <a:r>
                          <a:t>x</a:t>
                        </a:r>
                      </a:p>
                    </p:txBody>
                  </p:sp>
                  <p:sp>
                    <p:nvSpPr>
                      <p:cNvPr id="198" name="Google Shape;158;p20"/>
                      <p:cNvSpPr txBox="1"/>
                      <p:nvPr/>
                    </p:nvSpPr>
                    <p:spPr>
                      <a:xfrm>
                        <a:off x="2207319" y="676034"/>
                        <a:ext cx="221703" cy="392519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91424" tIns="91424" rIns="91424" bIns="91424" numCol="1" anchor="t">
                        <a:spAutoFit/>
                      </a:bodyPr>
                      <a:lstStyle>
                        <a:lvl1pPr>
                          <a:defRPr b="1" sz="1500">
                            <a:solidFill>
                              <a:srgbClr val="6AA84F"/>
                            </a:solidFill>
                          </a:defRPr>
                        </a:lvl1pPr>
                      </a:lstStyle>
                      <a:p>
                        <a:pPr/>
                        <a:r>
                          <a:t>y</a:t>
                        </a:r>
                      </a:p>
                    </p:txBody>
                  </p:sp>
                  <p:sp>
                    <p:nvSpPr>
                      <p:cNvPr id="199" name="Google Shape;159;p20"/>
                      <p:cNvSpPr txBox="1"/>
                      <p:nvPr/>
                    </p:nvSpPr>
                    <p:spPr>
                      <a:xfrm>
                        <a:off x="0" y="0"/>
                        <a:ext cx="221702" cy="392518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square" lIns="91424" tIns="91424" rIns="91424" bIns="91424" numCol="1" anchor="t">
                        <a:spAutoFit/>
                      </a:bodyPr>
                      <a:lstStyle>
                        <a:lvl1pPr>
                          <a:defRPr b="1" sz="1500">
                            <a:solidFill>
                              <a:srgbClr val="3D85C6"/>
                            </a:solidFill>
                          </a:defRPr>
                        </a:lvl1pPr>
                      </a:lstStyle>
                      <a:p>
                        <a:pPr/>
                        <a:r>
                          <a:t>z</a:t>
                        </a:r>
                      </a:p>
                    </p:txBody>
                  </p:sp>
                </p:grpSp>
                <p:grpSp>
                  <p:nvGrpSpPr>
                    <p:cNvPr id="204" name="Google Shape;160;p20"/>
                    <p:cNvGrpSpPr/>
                    <p:nvPr/>
                  </p:nvGrpSpPr>
                  <p:grpSpPr>
                    <a:xfrm>
                      <a:off x="277179" y="27559"/>
                      <a:ext cx="2051576" cy="2128955"/>
                      <a:chOff x="0" y="0"/>
                      <a:chExt cx="2051575" cy="2128953"/>
                    </a:xfrm>
                  </p:grpSpPr>
                  <p:sp>
                    <p:nvSpPr>
                      <p:cNvPr id="201" name="Google Shape;161;p20"/>
                      <p:cNvSpPr/>
                      <p:nvPr/>
                    </p:nvSpPr>
                    <p:spPr>
                      <a:xfrm flipH="1">
                        <a:off x="291558" y="911237"/>
                        <a:ext cx="10422" cy="1217718"/>
                      </a:xfrm>
                      <a:prstGeom prst="line">
                        <a:avLst/>
                      </a:prstGeom>
                      <a:noFill/>
                      <a:ln w="38100" cap="flat">
                        <a:solidFill>
                          <a:srgbClr val="990000"/>
                        </a:solidFill>
                        <a:prstDash val="solid"/>
                        <a:round/>
                        <a:tailEnd type="stealth" w="med" len="med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sp>
                    <p:nvSpPr>
                      <p:cNvPr id="202" name="Google Shape;162;p20"/>
                      <p:cNvSpPr/>
                      <p:nvPr/>
                    </p:nvSpPr>
                    <p:spPr>
                      <a:xfrm>
                        <a:off x="301979" y="927362"/>
                        <a:ext cx="1749598" cy="8071"/>
                      </a:xfrm>
                      <a:prstGeom prst="line">
                        <a:avLst/>
                      </a:prstGeom>
                      <a:noFill/>
                      <a:ln w="38100" cap="flat">
                        <a:solidFill>
                          <a:srgbClr val="6AA84F"/>
                        </a:solidFill>
                        <a:prstDash val="solid"/>
                        <a:round/>
                        <a:tailEnd type="stealth" w="med" len="med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  <p:sp>
                    <p:nvSpPr>
                      <p:cNvPr id="203" name="Google Shape;163;p20"/>
                      <p:cNvSpPr/>
                      <p:nvPr/>
                    </p:nvSpPr>
                    <p:spPr>
                      <a:xfrm flipH="1" flipV="1">
                        <a:off x="0" y="0"/>
                        <a:ext cx="312401" cy="935434"/>
                      </a:xfrm>
                      <a:prstGeom prst="line">
                        <a:avLst/>
                      </a:prstGeom>
                      <a:noFill/>
                      <a:ln w="38100" cap="flat">
                        <a:solidFill>
                          <a:srgbClr val="1155CC"/>
                        </a:solidFill>
                        <a:prstDash val="solid"/>
                        <a:round/>
                        <a:tailEnd type="stealth" w="med" len="med"/>
                      </a:ln>
                      <a:effectLst/>
                    </p:spPr>
                    <p:txBody>
                      <a:bodyPr wrap="square" lIns="0" tIns="0" rIns="0" bIns="0" numCol="1" anchor="t">
                        <a:noAutofit/>
                      </a:bodyPr>
                      <a:lstStyle/>
                      <a:p>
                        <a:pPr/>
                      </a:p>
                    </p:txBody>
                  </p:sp>
                </p:grpSp>
              </p:grpSp>
              <p:sp>
                <p:nvSpPr>
                  <p:cNvPr id="206" name="Google Shape;164;p20"/>
                  <p:cNvSpPr/>
                  <p:nvPr/>
                </p:nvSpPr>
                <p:spPr>
                  <a:xfrm flipV="1">
                    <a:off x="1016524" y="541912"/>
                    <a:ext cx="1365880" cy="40912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FF00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7" name="Google Shape;165;p20"/>
                  <p:cNvSpPr/>
                  <p:nvPr/>
                </p:nvSpPr>
                <p:spPr>
                  <a:xfrm flipH="1" flipV="1">
                    <a:off x="241198" y="388667"/>
                    <a:ext cx="800243" cy="55565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00FFFF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08" name="Google Shape;166;p20"/>
                  <p:cNvSpPr txBox="1"/>
                  <p:nvPr/>
                </p:nvSpPr>
                <p:spPr>
                  <a:xfrm>
                    <a:off x="2141315" y="177923"/>
                    <a:ext cx="307601" cy="3925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500">
                        <a:solidFill>
                          <a:srgbClr val="00FF00"/>
                        </a:solidFill>
                      </a:defRPr>
                    </a:lvl1pPr>
                  </a:lstStyle>
                  <a:p>
                    <a:pPr/>
                    <a:r>
                      <a:t>y</a:t>
                    </a:r>
                  </a:p>
                </p:txBody>
              </p:sp>
              <p:sp>
                <p:nvSpPr>
                  <p:cNvPr id="209" name="Google Shape;167;p20"/>
                  <p:cNvSpPr txBox="1"/>
                  <p:nvPr/>
                </p:nvSpPr>
                <p:spPr>
                  <a:xfrm>
                    <a:off x="0" y="345626"/>
                    <a:ext cx="394113" cy="3925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500">
                        <a:solidFill>
                          <a:srgbClr val="00FFFF"/>
                        </a:solidFill>
                      </a:defRPr>
                    </a:lvl1pPr>
                  </a:lstStyle>
                  <a:p>
                    <a:pPr/>
                    <a:r>
                      <a:t>z</a:t>
                    </a:r>
                  </a:p>
                </p:txBody>
              </p:sp>
            </p:grpSp>
            <p:sp>
              <p:nvSpPr>
                <p:cNvPr id="211" name="Google Shape;168;p20"/>
                <p:cNvSpPr/>
                <p:nvPr/>
              </p:nvSpPr>
              <p:spPr>
                <a:xfrm>
                  <a:off x="554913" y="548648"/>
                  <a:ext cx="279565" cy="663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391" fill="norm" stroke="1" extrusionOk="0">
                      <a:moveTo>
                        <a:pt x="0" y="19391"/>
                      </a:moveTo>
                      <a:cubicBezTo>
                        <a:pt x="5749" y="4701"/>
                        <a:pt x="13702" y="-2209"/>
                        <a:pt x="21600" y="624"/>
                      </a:cubicBezTo>
                    </a:path>
                  </a:pathLst>
                </a:custGeom>
                <a:noFill/>
                <a:ln w="28575" cap="flat">
                  <a:solidFill>
                    <a:srgbClr val="30303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b="1">
                      <a:solidFill>
                        <a:srgbClr val="000000"/>
                      </a:solidFill>
                    </a:defRPr>
                  </a:pPr>
                </a:p>
              </p:txBody>
            </p:sp>
          </p:grpSp>
          <p:sp>
            <p:nvSpPr>
              <p:cNvPr id="213" name="Google Shape;170;p20"/>
              <p:cNvSpPr txBox="1"/>
              <p:nvPr/>
            </p:nvSpPr>
            <p:spPr>
              <a:xfrm>
                <a:off x="582792" y="482431"/>
                <a:ext cx="586158" cy="318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10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α</a:t>
                </a:r>
              </a:p>
            </p:txBody>
          </p:sp>
        </p:grpSp>
        <p:grpSp>
          <p:nvGrpSpPr>
            <p:cNvPr id="225" name="Google Shape;171;p20"/>
            <p:cNvGrpSpPr/>
            <p:nvPr/>
          </p:nvGrpSpPr>
          <p:grpSpPr>
            <a:xfrm>
              <a:off x="0" y="-1"/>
              <a:ext cx="3543124" cy="1504551"/>
              <a:chOff x="0" y="0"/>
              <a:chExt cx="3543123" cy="1504549"/>
            </a:xfrm>
          </p:grpSpPr>
          <p:grpSp>
            <p:nvGrpSpPr>
              <p:cNvPr id="223" name="Google Shape;172;p20"/>
              <p:cNvGrpSpPr/>
              <p:nvPr/>
            </p:nvGrpSpPr>
            <p:grpSpPr>
              <a:xfrm>
                <a:off x="0" y="400199"/>
                <a:ext cx="3543124" cy="1104351"/>
                <a:chOff x="0" y="0"/>
                <a:chExt cx="3543123" cy="1104349"/>
              </a:xfrm>
            </p:grpSpPr>
            <p:grpSp>
              <p:nvGrpSpPr>
                <p:cNvPr id="217" name="Google Shape;173;p20"/>
                <p:cNvGrpSpPr/>
                <p:nvPr/>
              </p:nvGrpSpPr>
              <p:grpSpPr>
                <a:xfrm>
                  <a:off x="2254499" y="57257"/>
                  <a:ext cx="344400" cy="989835"/>
                  <a:chOff x="0" y="0"/>
                  <a:chExt cx="344399" cy="989833"/>
                </a:xfrm>
              </p:grpSpPr>
              <p:sp>
                <p:nvSpPr>
                  <p:cNvPr id="215" name="Shape"/>
                  <p:cNvSpPr/>
                  <p:nvPr/>
                </p:nvSpPr>
                <p:spPr>
                  <a:xfrm>
                    <a:off x="0" y="44917"/>
                    <a:ext cx="344400" cy="90000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600" y="21600"/>
                        </a:moveTo>
                        <a:cubicBezTo>
                          <a:pt x="1612" y="21600"/>
                          <a:pt x="0" y="20983"/>
                          <a:pt x="0" y="20222"/>
                        </a:cubicBezTo>
                        <a:lnTo>
                          <a:pt x="0" y="1378"/>
                        </a:lnTo>
                        <a:cubicBezTo>
                          <a:pt x="0" y="617"/>
                          <a:pt x="1612" y="0"/>
                          <a:pt x="3600" y="0"/>
                        </a:cubicBezTo>
                        <a:moveTo>
                          <a:pt x="18000" y="0"/>
                        </a:moveTo>
                        <a:cubicBezTo>
                          <a:pt x="19988" y="0"/>
                          <a:pt x="21600" y="617"/>
                          <a:pt x="21600" y="1378"/>
                        </a:cubicBezTo>
                        <a:lnTo>
                          <a:pt x="21600" y="20222"/>
                        </a:lnTo>
                        <a:cubicBezTo>
                          <a:pt x="21600" y="20983"/>
                          <a:pt x="19988" y="21600"/>
                          <a:pt x="18000" y="2160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16" name="x…"/>
                  <p:cNvSpPr txBox="1"/>
                  <p:nvPr/>
                </p:nvSpPr>
                <p:spPr>
                  <a:xfrm>
                    <a:off x="21574" y="0"/>
                    <a:ext cx="301251" cy="9898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ctr">
                    <a:sp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x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y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z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1</a:t>
                    </a:r>
                  </a:p>
                </p:txBody>
              </p:sp>
            </p:grpSp>
            <p:pic>
              <p:nvPicPr>
                <p:cNvPr id="218" name="Google Shape;174;p20" descr="Google Shape;174;p20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87850" cy="110435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9" name="Google Shape;175;p20"/>
                <p:cNvSpPr/>
                <p:nvPr/>
              </p:nvSpPr>
              <p:spPr>
                <a:xfrm>
                  <a:off x="2708283" y="376351"/>
                  <a:ext cx="342832" cy="2481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8640"/>
                      </a:lnTo>
                      <a:lnTo>
                        <a:pt x="0" y="8640"/>
                      </a:lnTo>
                      <a:close/>
                      <a:moveTo>
                        <a:pt x="0" y="12960"/>
                      </a:moveTo>
                      <a:lnTo>
                        <a:pt x="21600" y="1296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30303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grpSp>
              <p:nvGrpSpPr>
                <p:cNvPr id="222" name="Google Shape;176;p20"/>
                <p:cNvGrpSpPr/>
                <p:nvPr/>
              </p:nvGrpSpPr>
              <p:grpSpPr>
                <a:xfrm>
                  <a:off x="3132124" y="42957"/>
                  <a:ext cx="411000" cy="989835"/>
                  <a:chOff x="0" y="0"/>
                  <a:chExt cx="410998" cy="989833"/>
                </a:xfrm>
              </p:grpSpPr>
              <p:sp>
                <p:nvSpPr>
                  <p:cNvPr id="220" name="Shape"/>
                  <p:cNvSpPr/>
                  <p:nvPr/>
                </p:nvSpPr>
                <p:spPr>
                  <a:xfrm>
                    <a:off x="0" y="44917"/>
                    <a:ext cx="411000" cy="90000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600" y="21600"/>
                        </a:moveTo>
                        <a:cubicBezTo>
                          <a:pt x="1612" y="21600"/>
                          <a:pt x="0" y="20864"/>
                          <a:pt x="0" y="19956"/>
                        </a:cubicBezTo>
                        <a:lnTo>
                          <a:pt x="0" y="1644"/>
                        </a:lnTo>
                        <a:cubicBezTo>
                          <a:pt x="0" y="736"/>
                          <a:pt x="1612" y="0"/>
                          <a:pt x="3600" y="0"/>
                        </a:cubicBezTo>
                        <a:moveTo>
                          <a:pt x="18000" y="0"/>
                        </a:moveTo>
                        <a:cubicBezTo>
                          <a:pt x="19988" y="0"/>
                          <a:pt x="21600" y="736"/>
                          <a:pt x="21600" y="1644"/>
                        </a:cubicBezTo>
                        <a:lnTo>
                          <a:pt x="21600" y="19956"/>
                        </a:lnTo>
                        <a:cubicBezTo>
                          <a:pt x="21600" y="20864"/>
                          <a:pt x="19988" y="21600"/>
                          <a:pt x="18000" y="2160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21" name="x’…"/>
                  <p:cNvSpPr txBox="1"/>
                  <p:nvPr/>
                </p:nvSpPr>
                <p:spPr>
                  <a:xfrm>
                    <a:off x="24825" y="0"/>
                    <a:ext cx="361349" cy="9898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ctr">
                    <a:sp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x’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y’ 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z’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1</a:t>
                    </a:r>
                  </a:p>
                </p:txBody>
              </p:sp>
            </p:grpSp>
          </p:grpSp>
          <p:sp>
            <p:nvSpPr>
              <p:cNvPr id="224" name="Google Shape;177;p20"/>
              <p:cNvSpPr txBox="1"/>
              <p:nvPr/>
            </p:nvSpPr>
            <p:spPr>
              <a:xfrm>
                <a:off x="34225" y="0"/>
                <a:ext cx="2252400" cy="3802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Rotation autour de l’axe x:</a:t>
                </a:r>
              </a:p>
            </p:txBody>
          </p:sp>
        </p:grpSp>
      </p:grpSp>
      <p:grpSp>
        <p:nvGrpSpPr>
          <p:cNvPr id="256" name="Google Shape;178;p20"/>
          <p:cNvGrpSpPr/>
          <p:nvPr/>
        </p:nvGrpSpPr>
        <p:grpSpPr>
          <a:xfrm>
            <a:off x="4641412" y="1046299"/>
            <a:ext cx="3369476" cy="3982122"/>
            <a:chOff x="0" y="0"/>
            <a:chExt cx="3369474" cy="3982120"/>
          </a:xfrm>
        </p:grpSpPr>
        <p:grpSp>
          <p:nvGrpSpPr>
            <p:cNvPr id="243" name="Google Shape;179;p20"/>
            <p:cNvGrpSpPr/>
            <p:nvPr/>
          </p:nvGrpSpPr>
          <p:grpSpPr>
            <a:xfrm>
              <a:off x="670731" y="1666856"/>
              <a:ext cx="2233161" cy="2315265"/>
              <a:chOff x="0" y="0"/>
              <a:chExt cx="2233160" cy="2315263"/>
            </a:xfrm>
          </p:grpSpPr>
          <p:grpSp>
            <p:nvGrpSpPr>
              <p:cNvPr id="240" name="Google Shape;180;p20"/>
              <p:cNvGrpSpPr/>
              <p:nvPr/>
            </p:nvGrpSpPr>
            <p:grpSpPr>
              <a:xfrm>
                <a:off x="0" y="-1"/>
                <a:ext cx="2233162" cy="2315265"/>
                <a:chOff x="0" y="0"/>
                <a:chExt cx="2233160" cy="2315263"/>
              </a:xfrm>
            </p:grpSpPr>
            <p:grpSp>
              <p:nvGrpSpPr>
                <p:cNvPr id="235" name="Google Shape;181;p20"/>
                <p:cNvGrpSpPr/>
                <p:nvPr/>
              </p:nvGrpSpPr>
              <p:grpSpPr>
                <a:xfrm>
                  <a:off x="0" y="-1"/>
                  <a:ext cx="1807512" cy="2315265"/>
                  <a:chOff x="0" y="0"/>
                  <a:chExt cx="1807511" cy="2315263"/>
                </a:xfrm>
              </p:grpSpPr>
              <p:grpSp>
                <p:nvGrpSpPr>
                  <p:cNvPr id="230" name="Google Shape;182;p20"/>
                  <p:cNvGrpSpPr/>
                  <p:nvPr/>
                </p:nvGrpSpPr>
                <p:grpSpPr>
                  <a:xfrm>
                    <a:off x="131020" y="-1"/>
                    <a:ext cx="1676492" cy="2315265"/>
                    <a:chOff x="0" y="0"/>
                    <a:chExt cx="1676491" cy="2315263"/>
                  </a:xfrm>
                </p:grpSpPr>
                <p:sp>
                  <p:nvSpPr>
                    <p:cNvPr id="227" name="Google Shape;183;p20"/>
                    <p:cNvSpPr txBox="1"/>
                    <p:nvPr/>
                  </p:nvSpPr>
                  <p:spPr>
                    <a:xfrm>
                      <a:off x="0" y="535996"/>
                      <a:ext cx="195707" cy="39251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t">
                      <a:spAutoFit/>
                    </a:bodyPr>
                    <a:lstStyle>
                      <a:lvl1pPr>
                        <a:defRPr b="1" sz="1500">
                          <a:solidFill>
                            <a:srgbClr val="CC0000"/>
                          </a:solidFill>
                        </a:defRPr>
                      </a:lvl1pPr>
                    </a:lstStyle>
                    <a:p>
                      <a:pPr/>
                      <a:r>
                        <a:t>x</a:t>
                      </a:r>
                    </a:p>
                  </p:txBody>
                </p:sp>
                <p:sp>
                  <p:nvSpPr>
                    <p:cNvPr id="228" name="Google Shape;184;p20"/>
                    <p:cNvSpPr txBox="1"/>
                    <p:nvPr/>
                  </p:nvSpPr>
                  <p:spPr>
                    <a:xfrm>
                      <a:off x="1480784" y="1922745"/>
                      <a:ext cx="195708" cy="392519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t">
                      <a:spAutoFit/>
                    </a:bodyPr>
                    <a:lstStyle>
                      <a:lvl1pPr>
                        <a:defRPr b="1" sz="1500">
                          <a:solidFill>
                            <a:srgbClr val="6AA84F"/>
                          </a:solidFill>
                        </a:defRPr>
                      </a:lvl1pPr>
                    </a:lstStyle>
                    <a:p>
                      <a:pPr/>
                      <a:r>
                        <a:t>y</a:t>
                      </a:r>
                    </a:p>
                  </p:txBody>
                </p:sp>
                <p:sp>
                  <p:nvSpPr>
                    <p:cNvPr id="229" name="Google Shape;185;p20"/>
                    <p:cNvSpPr txBox="1"/>
                    <p:nvPr/>
                  </p:nvSpPr>
                  <p:spPr>
                    <a:xfrm>
                      <a:off x="1285072" y="0"/>
                      <a:ext cx="195708" cy="39251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t">
                      <a:spAutoFit/>
                    </a:bodyPr>
                    <a:lstStyle>
                      <a:lvl1pPr>
                        <a:defRPr b="1" sz="1500">
                          <a:solidFill>
                            <a:srgbClr val="3D85C6"/>
                          </a:solidFill>
                        </a:defRPr>
                      </a:lvl1pPr>
                    </a:lstStyle>
                    <a:p>
                      <a:pPr/>
                      <a:r>
                        <a:t>z</a:t>
                      </a:r>
                    </a:p>
                  </p:txBody>
                </p:sp>
              </p:grpSp>
              <p:grpSp>
                <p:nvGrpSpPr>
                  <p:cNvPr id="234" name="Google Shape;186;p20"/>
                  <p:cNvGrpSpPr/>
                  <p:nvPr/>
                </p:nvGrpSpPr>
                <p:grpSpPr>
                  <a:xfrm>
                    <a:off x="-1" y="45573"/>
                    <a:ext cx="1570854" cy="2134571"/>
                    <a:chOff x="0" y="0"/>
                    <a:chExt cx="1570852" cy="2134570"/>
                  </a:xfrm>
                </p:grpSpPr>
                <p:sp>
                  <p:nvSpPr>
                    <p:cNvPr id="231" name="Google Shape;187;p20"/>
                    <p:cNvSpPr/>
                    <p:nvPr/>
                  </p:nvSpPr>
                  <p:spPr>
                    <a:xfrm flipH="1">
                      <a:off x="1561646" y="929246"/>
                      <a:ext cx="9200" cy="1205326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6AA84F"/>
                      </a:solidFill>
                      <a:prstDash val="solid"/>
                      <a:round/>
                      <a:tailEnd type="stealth" w="med" len="med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232" name="Google Shape;188;p20"/>
                    <p:cNvSpPr/>
                    <p:nvPr/>
                  </p:nvSpPr>
                  <p:spPr>
                    <a:xfrm>
                      <a:off x="-1" y="909525"/>
                      <a:ext cx="1544456" cy="7989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CC0000"/>
                      </a:solidFill>
                      <a:prstDash val="solid"/>
                      <a:round/>
                      <a:headEnd type="triangle" w="med" len="med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  <p:sp>
                  <p:nvSpPr>
                    <p:cNvPr id="233" name="Google Shape;189;p20"/>
                    <p:cNvSpPr/>
                    <p:nvPr/>
                  </p:nvSpPr>
                  <p:spPr>
                    <a:xfrm flipH="1" flipV="1">
                      <a:off x="1295081" y="0"/>
                      <a:ext cx="275772" cy="925915"/>
                    </a:xfrm>
                    <a:prstGeom prst="line">
                      <a:avLst/>
                    </a:prstGeom>
                    <a:noFill/>
                    <a:ln w="38100" cap="flat">
                      <a:solidFill>
                        <a:srgbClr val="1155CC"/>
                      </a:solidFill>
                      <a:prstDash val="solid"/>
                      <a:round/>
                      <a:tailEnd type="stealth" w="med" len="med"/>
                    </a:ln>
                    <a:effectLst/>
                  </p:spPr>
                  <p:txBody>
                    <a:bodyPr wrap="square" lIns="0" tIns="0" rIns="0" bIns="0" numCol="1" anchor="t">
                      <a:noAutofit/>
                    </a:bodyPr>
                    <a:lstStyle/>
                    <a:p>
                      <a:pPr/>
                    </a:p>
                  </p:txBody>
                </p:sp>
              </p:grpSp>
            </p:grpSp>
            <p:sp>
              <p:nvSpPr>
                <p:cNvPr id="236" name="Google Shape;190;p20"/>
                <p:cNvSpPr/>
                <p:nvPr/>
              </p:nvSpPr>
              <p:spPr>
                <a:xfrm>
                  <a:off x="527322" y="663015"/>
                  <a:ext cx="1021170" cy="303662"/>
                </a:xfrm>
                <a:prstGeom prst="lin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7" name="Google Shape;191;p20"/>
                <p:cNvSpPr/>
                <p:nvPr/>
              </p:nvSpPr>
              <p:spPr>
                <a:xfrm flipV="1">
                  <a:off x="1548492" y="270735"/>
                  <a:ext cx="336766" cy="688365"/>
                </a:xfrm>
                <a:prstGeom prst="line">
                  <a:avLst/>
                </a:prstGeom>
                <a:noFill/>
                <a:ln w="38100" cap="flat">
                  <a:solidFill>
                    <a:srgbClr val="00FFFF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38" name="Google Shape;192;p20"/>
                <p:cNvSpPr txBox="1"/>
                <p:nvPr/>
              </p:nvSpPr>
              <p:spPr>
                <a:xfrm>
                  <a:off x="1885257" y="106261"/>
                  <a:ext cx="347905" cy="3925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>
                  <a:lvl1pPr>
                    <a:defRPr b="1" sz="1500">
                      <a:solidFill>
                        <a:srgbClr val="00FFFF"/>
                      </a:solidFill>
                    </a:defRPr>
                  </a:lvl1pPr>
                </a:lstStyle>
                <a:p>
                  <a:pPr/>
                  <a:r>
                    <a:t>z</a:t>
                  </a:r>
                </a:p>
              </p:txBody>
            </p:sp>
            <p:sp>
              <p:nvSpPr>
                <p:cNvPr id="239" name="Google Shape;193;p20"/>
                <p:cNvSpPr txBox="1"/>
                <p:nvPr/>
              </p:nvSpPr>
              <p:spPr>
                <a:xfrm>
                  <a:off x="679419" y="387685"/>
                  <a:ext cx="249791" cy="3925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>
                  <a:lvl1pPr>
                    <a:defRPr b="1" sz="1500">
                      <a:solidFill>
                        <a:srgbClr val="FF0000"/>
                      </a:solidFill>
                    </a:defRPr>
                  </a:lvl1pPr>
                </a:lstStyle>
                <a:p>
                  <a:pPr/>
                  <a:r>
                    <a:t>x</a:t>
                  </a:r>
                </a:p>
              </p:txBody>
            </p:sp>
          </p:grpSp>
          <p:sp>
            <p:nvSpPr>
              <p:cNvPr id="241" name="Google Shape;194;p20"/>
              <p:cNvSpPr/>
              <p:nvPr/>
            </p:nvSpPr>
            <p:spPr>
              <a:xfrm>
                <a:off x="1433263" y="483852"/>
                <a:ext cx="336957" cy="753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031" fill="norm" stroke="1" extrusionOk="0">
                    <a:moveTo>
                      <a:pt x="0" y="17031"/>
                    </a:moveTo>
                    <a:cubicBezTo>
                      <a:pt x="5512" y="511"/>
                      <a:pt x="14161" y="-4569"/>
                      <a:pt x="21600" y="4345"/>
                    </a:cubicBezTo>
                  </a:path>
                </a:pathLst>
              </a:custGeom>
              <a:noFill/>
              <a:ln w="28575" cap="flat">
                <a:solidFill>
                  <a:srgbClr val="30303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242" name="Google Shape;195;p20"/>
              <p:cNvSpPr txBox="1"/>
              <p:nvPr/>
            </p:nvSpPr>
            <p:spPr>
              <a:xfrm>
                <a:off x="1451130" y="439016"/>
                <a:ext cx="401998" cy="3183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 sz="1000"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β</a:t>
                </a:r>
              </a:p>
            </p:txBody>
          </p:sp>
        </p:grpSp>
        <p:grpSp>
          <p:nvGrpSpPr>
            <p:cNvPr id="255" name="Google Shape;196;p20"/>
            <p:cNvGrpSpPr/>
            <p:nvPr/>
          </p:nvGrpSpPr>
          <p:grpSpPr>
            <a:xfrm>
              <a:off x="0" y="0"/>
              <a:ext cx="3369475" cy="1357364"/>
              <a:chOff x="0" y="0"/>
              <a:chExt cx="3369474" cy="1357363"/>
            </a:xfrm>
          </p:grpSpPr>
          <p:grpSp>
            <p:nvGrpSpPr>
              <p:cNvPr id="253" name="Google Shape;197;p20"/>
              <p:cNvGrpSpPr/>
              <p:nvPr/>
            </p:nvGrpSpPr>
            <p:grpSpPr>
              <a:xfrm>
                <a:off x="0" y="331371"/>
                <a:ext cx="3369475" cy="1025992"/>
                <a:chOff x="0" y="0"/>
                <a:chExt cx="3369475" cy="1025991"/>
              </a:xfrm>
            </p:grpSpPr>
            <p:grpSp>
              <p:nvGrpSpPr>
                <p:cNvPr id="251" name="Google Shape;198;p20"/>
                <p:cNvGrpSpPr/>
                <p:nvPr/>
              </p:nvGrpSpPr>
              <p:grpSpPr>
                <a:xfrm>
                  <a:off x="2080850" y="0"/>
                  <a:ext cx="1288626" cy="1004134"/>
                  <a:chOff x="0" y="0"/>
                  <a:chExt cx="1288625" cy="1004133"/>
                </a:xfrm>
              </p:grpSpPr>
              <p:grpSp>
                <p:nvGrpSpPr>
                  <p:cNvPr id="246" name="Google Shape;199;p20"/>
                  <p:cNvGrpSpPr/>
                  <p:nvPr/>
                </p:nvGrpSpPr>
                <p:grpSpPr>
                  <a:xfrm>
                    <a:off x="-1" y="14300"/>
                    <a:ext cx="344402" cy="989834"/>
                    <a:chOff x="0" y="0"/>
                    <a:chExt cx="344400" cy="989833"/>
                  </a:xfrm>
                </p:grpSpPr>
                <p:sp>
                  <p:nvSpPr>
                    <p:cNvPr id="244" name="Shape"/>
                    <p:cNvSpPr/>
                    <p:nvPr/>
                  </p:nvSpPr>
                  <p:spPr>
                    <a:xfrm>
                      <a:off x="0" y="44916"/>
                      <a:ext cx="344401" cy="90000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3600" y="21600"/>
                          </a:moveTo>
                          <a:cubicBezTo>
                            <a:pt x="1612" y="21600"/>
                            <a:pt x="0" y="20983"/>
                            <a:pt x="0" y="20222"/>
                          </a:cubicBezTo>
                          <a:lnTo>
                            <a:pt x="0" y="1378"/>
                          </a:lnTo>
                          <a:cubicBezTo>
                            <a:pt x="0" y="617"/>
                            <a:pt x="1612" y="0"/>
                            <a:pt x="3600" y="0"/>
                          </a:cubicBezTo>
                          <a:moveTo>
                            <a:pt x="18000" y="0"/>
                          </a:moveTo>
                          <a:cubicBezTo>
                            <a:pt x="19988" y="0"/>
                            <a:pt x="21600" y="617"/>
                            <a:pt x="21600" y="1378"/>
                          </a:cubicBezTo>
                          <a:lnTo>
                            <a:pt x="21600" y="20222"/>
                          </a:lnTo>
                          <a:cubicBezTo>
                            <a:pt x="21600" y="20983"/>
                            <a:pt x="19988" y="21600"/>
                            <a:pt x="18000" y="2160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30303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245" name="x…"/>
                    <p:cNvSpPr txBox="1"/>
                    <p:nvPr/>
                  </p:nvSpPr>
                  <p:spPr>
                    <a:xfrm>
                      <a:off x="21574" y="0"/>
                      <a:ext cx="301252" cy="98983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ctr">
                      <a:sp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x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y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z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1</a:t>
                      </a:r>
                    </a:p>
                  </p:txBody>
                </p:sp>
              </p:grpSp>
              <p:sp>
                <p:nvSpPr>
                  <p:cNvPr id="247" name="Google Shape;200;p20"/>
                  <p:cNvSpPr/>
                  <p:nvPr/>
                </p:nvSpPr>
                <p:spPr>
                  <a:xfrm>
                    <a:off x="453785" y="333394"/>
                    <a:ext cx="342831" cy="24819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8640"/>
                        </a:lnTo>
                        <a:lnTo>
                          <a:pt x="0" y="8640"/>
                        </a:lnTo>
                        <a:close/>
                        <a:moveTo>
                          <a:pt x="0" y="12960"/>
                        </a:moveTo>
                        <a:lnTo>
                          <a:pt x="21600" y="1296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grpSp>
                <p:nvGrpSpPr>
                  <p:cNvPr id="250" name="Google Shape;201;p20"/>
                  <p:cNvGrpSpPr/>
                  <p:nvPr/>
                </p:nvGrpSpPr>
                <p:grpSpPr>
                  <a:xfrm>
                    <a:off x="877625" y="0"/>
                    <a:ext cx="411001" cy="989834"/>
                    <a:chOff x="0" y="0"/>
                    <a:chExt cx="411000" cy="989833"/>
                  </a:xfrm>
                </p:grpSpPr>
                <p:sp>
                  <p:nvSpPr>
                    <p:cNvPr id="248" name="Shape"/>
                    <p:cNvSpPr/>
                    <p:nvPr/>
                  </p:nvSpPr>
                  <p:spPr>
                    <a:xfrm>
                      <a:off x="0" y="44916"/>
                      <a:ext cx="411001" cy="90000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fill="norm" stroke="1" extrusionOk="0">
                          <a:moveTo>
                            <a:pt x="3600" y="21600"/>
                          </a:moveTo>
                          <a:cubicBezTo>
                            <a:pt x="1612" y="21600"/>
                            <a:pt x="0" y="20864"/>
                            <a:pt x="0" y="19956"/>
                          </a:cubicBezTo>
                          <a:lnTo>
                            <a:pt x="0" y="1644"/>
                          </a:lnTo>
                          <a:cubicBezTo>
                            <a:pt x="0" y="736"/>
                            <a:pt x="1612" y="0"/>
                            <a:pt x="3600" y="0"/>
                          </a:cubicBezTo>
                          <a:moveTo>
                            <a:pt x="18000" y="0"/>
                          </a:moveTo>
                          <a:cubicBezTo>
                            <a:pt x="19988" y="0"/>
                            <a:pt x="21600" y="736"/>
                            <a:pt x="21600" y="1644"/>
                          </a:cubicBezTo>
                          <a:lnTo>
                            <a:pt x="21600" y="19956"/>
                          </a:lnTo>
                          <a:cubicBezTo>
                            <a:pt x="21600" y="20864"/>
                            <a:pt x="19988" y="21600"/>
                            <a:pt x="18000" y="21600"/>
                          </a:cubicBezTo>
                        </a:path>
                      </a:pathLst>
                    </a:custGeom>
                    <a:noFill/>
                    <a:ln w="9525" cap="flat">
                      <a:solidFill>
                        <a:srgbClr val="30303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0" tIns="0" rIns="0" bIns="0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</a:p>
                  </p:txBody>
                </p:sp>
                <p:sp>
                  <p:nvSpPr>
                    <p:cNvPr id="249" name="x’…"/>
                    <p:cNvSpPr txBox="1"/>
                    <p:nvPr/>
                  </p:nvSpPr>
                  <p:spPr>
                    <a:xfrm>
                      <a:off x="24825" y="0"/>
                      <a:ext cx="361350" cy="98983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91424" tIns="91424" rIns="91424" bIns="91424" numCol="1" anchor="ctr">
                      <a:sp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 x’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 y’ 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 z’</a:t>
                      </a:r>
                    </a:p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t> 1</a:t>
                      </a:r>
                    </a:p>
                  </p:txBody>
                </p:sp>
              </p:grpSp>
            </p:grpSp>
            <p:pic>
              <p:nvPicPr>
                <p:cNvPr id="252" name="Google Shape;202;p20" descr="Google Shape;202;p20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44916"/>
                  <a:ext cx="1981200" cy="98107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254" name="Google Shape;203;p20"/>
              <p:cNvSpPr txBox="1"/>
              <p:nvPr/>
            </p:nvSpPr>
            <p:spPr>
              <a:xfrm>
                <a:off x="11" y="-1"/>
                <a:ext cx="2252401" cy="3802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t">
                <a:spAutoFit/>
              </a:bodyPr>
              <a:lstStyle>
                <a:lvl1pPr>
                  <a:defRPr>
                    <a:solidFill>
                      <a:srgbClr val="000000"/>
                    </a:solidFill>
                  </a:defRPr>
                </a:lvl1pPr>
              </a:lstStyle>
              <a:p>
                <a:pPr/>
                <a:r>
                  <a:t>Rotation autour de l’axe y:</a:t>
                </a:r>
              </a:p>
            </p:txBody>
          </p:sp>
        </p:grpSp>
      </p:grpSp>
      <p:grpSp>
        <p:nvGrpSpPr>
          <p:cNvPr id="285" name="Google Shape;204;p20"/>
          <p:cNvGrpSpPr/>
          <p:nvPr/>
        </p:nvGrpSpPr>
        <p:grpSpPr>
          <a:xfrm>
            <a:off x="311693" y="1485324"/>
            <a:ext cx="6130380" cy="3566176"/>
            <a:chOff x="0" y="0"/>
            <a:chExt cx="6130379" cy="3566174"/>
          </a:xfrm>
        </p:grpSpPr>
        <p:grpSp>
          <p:nvGrpSpPr>
            <p:cNvPr id="273" name="Google Shape;205;p20"/>
            <p:cNvGrpSpPr/>
            <p:nvPr/>
          </p:nvGrpSpPr>
          <p:grpSpPr>
            <a:xfrm>
              <a:off x="0" y="487790"/>
              <a:ext cx="3378332" cy="3078385"/>
              <a:chOff x="0" y="0"/>
              <a:chExt cx="3378331" cy="3078384"/>
            </a:xfrm>
          </p:grpSpPr>
          <p:grpSp>
            <p:nvGrpSpPr>
              <p:cNvPr id="265" name="Google Shape;206;p20"/>
              <p:cNvGrpSpPr/>
              <p:nvPr/>
            </p:nvGrpSpPr>
            <p:grpSpPr>
              <a:xfrm>
                <a:off x="0" y="-1"/>
                <a:ext cx="2947609" cy="2773275"/>
                <a:chOff x="0" y="0"/>
                <a:chExt cx="2947608" cy="2773273"/>
              </a:xfrm>
            </p:grpSpPr>
            <p:grpSp>
              <p:nvGrpSpPr>
                <p:cNvPr id="260" name="Google Shape;207;p20"/>
                <p:cNvGrpSpPr/>
                <p:nvPr/>
              </p:nvGrpSpPr>
              <p:grpSpPr>
                <a:xfrm>
                  <a:off x="0" y="0"/>
                  <a:ext cx="2947609" cy="2773274"/>
                  <a:chOff x="0" y="0"/>
                  <a:chExt cx="2947608" cy="2773273"/>
                </a:xfrm>
              </p:grpSpPr>
              <p:sp>
                <p:nvSpPr>
                  <p:cNvPr id="257" name="Google Shape;208;p20"/>
                  <p:cNvSpPr txBox="1"/>
                  <p:nvPr/>
                </p:nvSpPr>
                <p:spPr>
                  <a:xfrm>
                    <a:off x="336344" y="2380755"/>
                    <a:ext cx="269036" cy="3925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500">
                        <a:solidFill>
                          <a:srgbClr val="CC0000"/>
                        </a:solidFill>
                      </a:defRPr>
                    </a:lvl1pPr>
                  </a:lstStyle>
                  <a:p>
                    <a:pPr/>
                    <a:r>
                      <a:t>x</a:t>
                    </a:r>
                  </a:p>
                </p:txBody>
              </p:sp>
              <p:sp>
                <p:nvSpPr>
                  <p:cNvPr id="258" name="Google Shape;209;p20"/>
                  <p:cNvSpPr txBox="1"/>
                  <p:nvPr/>
                </p:nvSpPr>
                <p:spPr>
                  <a:xfrm>
                    <a:off x="2678573" y="826384"/>
                    <a:ext cx="269036" cy="39251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500">
                        <a:solidFill>
                          <a:srgbClr val="6AA84F"/>
                        </a:solidFill>
                      </a:defRPr>
                    </a:lvl1pPr>
                  </a:lstStyle>
                  <a:p>
                    <a:pPr/>
                    <a:r>
                      <a:t>y</a:t>
                    </a:r>
                  </a:p>
                </p:txBody>
              </p:sp>
              <p:sp>
                <p:nvSpPr>
                  <p:cNvPr id="259" name="Google Shape;210;p20"/>
                  <p:cNvSpPr txBox="1"/>
                  <p:nvPr/>
                </p:nvSpPr>
                <p:spPr>
                  <a:xfrm>
                    <a:off x="0" y="0"/>
                    <a:ext cx="269036" cy="39251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t">
                    <a:spAutoFit/>
                  </a:bodyPr>
                  <a:lstStyle>
                    <a:lvl1pPr>
                      <a:defRPr b="1" sz="1500">
                        <a:solidFill>
                          <a:srgbClr val="3D85C6"/>
                        </a:solidFill>
                      </a:defRPr>
                    </a:lvl1pPr>
                  </a:lstStyle>
                  <a:p>
                    <a:pPr/>
                    <a:r>
                      <a:t>z</a:t>
                    </a:r>
                  </a:p>
                </p:txBody>
              </p:sp>
            </p:grpSp>
            <p:grpSp>
              <p:nvGrpSpPr>
                <p:cNvPr id="264" name="Google Shape;211;p20"/>
                <p:cNvGrpSpPr/>
                <p:nvPr/>
              </p:nvGrpSpPr>
              <p:grpSpPr>
                <a:xfrm>
                  <a:off x="336355" y="33688"/>
                  <a:ext cx="2489580" cy="2602434"/>
                  <a:chOff x="0" y="0"/>
                  <a:chExt cx="2489579" cy="2602433"/>
                </a:xfrm>
              </p:grpSpPr>
              <p:sp>
                <p:nvSpPr>
                  <p:cNvPr id="261" name="Google Shape;212;p20"/>
                  <p:cNvSpPr/>
                  <p:nvPr/>
                </p:nvSpPr>
                <p:spPr>
                  <a:xfrm flipH="1">
                    <a:off x="353804" y="1113896"/>
                    <a:ext cx="12647" cy="1488538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990000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62" name="Google Shape;213;p20"/>
                  <p:cNvSpPr/>
                  <p:nvPr/>
                </p:nvSpPr>
                <p:spPr>
                  <a:xfrm>
                    <a:off x="366450" y="1133608"/>
                    <a:ext cx="2123130" cy="9866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6AA84F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263" name="Google Shape;214;p20"/>
                  <p:cNvSpPr/>
                  <p:nvPr/>
                </p:nvSpPr>
                <p:spPr>
                  <a:xfrm flipH="1" flipV="1">
                    <a:off x="0" y="0"/>
                    <a:ext cx="379098" cy="1143475"/>
                  </a:xfrm>
                  <a:prstGeom prst="line">
                    <a:avLst/>
                  </a:prstGeom>
                  <a:noFill/>
                  <a:ln w="38100" cap="flat">
                    <a:solidFill>
                      <a:srgbClr val="1155CC"/>
                    </a:solidFill>
                    <a:prstDash val="solid"/>
                    <a:round/>
                    <a:tailEnd type="stealth" w="med" len="med"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/>
                  </a:p>
                </p:txBody>
              </p:sp>
            </p:grpSp>
          </p:grpSp>
          <p:grpSp>
            <p:nvGrpSpPr>
              <p:cNvPr id="272" name="Google Shape;215;p20"/>
              <p:cNvGrpSpPr/>
              <p:nvPr/>
            </p:nvGrpSpPr>
            <p:grpSpPr>
              <a:xfrm>
                <a:off x="1236921" y="554563"/>
                <a:ext cx="2141412" cy="2523821"/>
                <a:chOff x="0" y="0"/>
                <a:chExt cx="2141411" cy="2523819"/>
              </a:xfrm>
            </p:grpSpPr>
            <p:sp>
              <p:nvSpPr>
                <p:cNvPr id="266" name="Google Shape;216;p20"/>
                <p:cNvSpPr/>
                <p:nvPr/>
              </p:nvSpPr>
              <p:spPr>
                <a:xfrm flipV="1">
                  <a:off x="306869" y="1156036"/>
                  <a:ext cx="1687202" cy="3901"/>
                </a:xfrm>
                <a:prstGeom prst="line">
                  <a:avLst/>
                </a:prstGeom>
                <a:noFill/>
                <a:ln w="38100" cap="flat">
                  <a:solidFill>
                    <a:srgbClr val="00FF00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7" name="Google Shape;217;p20"/>
                <p:cNvSpPr/>
                <p:nvPr/>
              </p:nvSpPr>
              <p:spPr>
                <a:xfrm flipV="1">
                  <a:off x="305710" y="1180419"/>
                  <a:ext cx="12301" cy="1343401"/>
                </a:xfrm>
                <a:prstGeom prst="lin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  <a:headEnd type="triangle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8" name="Google Shape;218;p20"/>
                <p:cNvSpPr/>
                <p:nvPr/>
              </p:nvSpPr>
              <p:spPr>
                <a:xfrm flipH="1" flipV="1">
                  <a:off x="84010" y="194719"/>
                  <a:ext cx="234001" cy="985801"/>
                </a:xfrm>
                <a:prstGeom prst="line">
                  <a:avLst/>
                </a:prstGeom>
                <a:noFill/>
                <a:ln w="38100" cap="flat">
                  <a:solidFill>
                    <a:srgbClr val="00FFFF"/>
                  </a:solidFill>
                  <a:prstDash val="solid"/>
                  <a:round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269" name="Google Shape;219;p20"/>
                <p:cNvSpPr txBox="1"/>
                <p:nvPr/>
              </p:nvSpPr>
              <p:spPr>
                <a:xfrm>
                  <a:off x="114769" y="-1"/>
                  <a:ext cx="394201" cy="3925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>
                  <a:lvl1pPr>
                    <a:defRPr b="1" sz="1500">
                      <a:solidFill>
                        <a:srgbClr val="00FFFF"/>
                      </a:solidFill>
                    </a:defRPr>
                  </a:lvl1pPr>
                </a:lstStyle>
                <a:p>
                  <a:pPr/>
                  <a:r>
                    <a:t>z</a:t>
                  </a:r>
                </a:p>
              </p:txBody>
            </p:sp>
            <p:sp>
              <p:nvSpPr>
                <p:cNvPr id="270" name="Google Shape;220;p20"/>
                <p:cNvSpPr txBox="1"/>
                <p:nvPr/>
              </p:nvSpPr>
              <p:spPr>
                <a:xfrm>
                  <a:off x="-1" y="2108311"/>
                  <a:ext cx="249901" cy="3925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>
                  <a:lvl1pPr>
                    <a:defRPr b="1" sz="1500">
                      <a:solidFill>
                        <a:srgbClr val="FF0000"/>
                      </a:solidFill>
                    </a:defRPr>
                  </a:lvl1pPr>
                </a:lstStyle>
                <a:p>
                  <a:pPr/>
                  <a:r>
                    <a:t>x</a:t>
                  </a:r>
                </a:p>
              </p:txBody>
            </p:sp>
            <p:sp>
              <p:nvSpPr>
                <p:cNvPr id="271" name="Google Shape;221;p20"/>
                <p:cNvSpPr txBox="1"/>
                <p:nvPr/>
              </p:nvSpPr>
              <p:spPr>
                <a:xfrm>
                  <a:off x="1833910" y="764921"/>
                  <a:ext cx="307501" cy="39251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t">
                  <a:spAutoFit/>
                </a:bodyPr>
                <a:lstStyle>
                  <a:lvl1pPr>
                    <a:defRPr b="1" sz="1500">
                      <a:solidFill>
                        <a:srgbClr val="00FF00"/>
                      </a:solidFill>
                    </a:defRPr>
                  </a:lvl1pPr>
                </a:lstStyle>
                <a:p>
                  <a:pPr/>
                  <a:r>
                    <a:t>y</a:t>
                  </a:r>
                </a:p>
              </p:txBody>
            </p:sp>
          </p:grpSp>
        </p:grpSp>
        <p:grpSp>
          <p:nvGrpSpPr>
            <p:cNvPr id="283" name="Google Shape;222;p20"/>
            <p:cNvGrpSpPr/>
            <p:nvPr/>
          </p:nvGrpSpPr>
          <p:grpSpPr>
            <a:xfrm>
              <a:off x="3138882" y="400203"/>
              <a:ext cx="2991499" cy="1343401"/>
              <a:chOff x="0" y="0"/>
              <a:chExt cx="2991497" cy="1343399"/>
            </a:xfrm>
          </p:grpSpPr>
          <p:pic>
            <p:nvPicPr>
              <p:cNvPr id="274" name="Google Shape;223;p20" descr="Google Shape;223;p20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1616278" cy="134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82" name="Google Shape;224;p20"/>
              <p:cNvGrpSpPr/>
              <p:nvPr/>
            </p:nvGrpSpPr>
            <p:grpSpPr>
              <a:xfrm>
                <a:off x="1616279" y="63434"/>
                <a:ext cx="1375220" cy="1216628"/>
                <a:chOff x="0" y="0"/>
                <a:chExt cx="1375219" cy="1216627"/>
              </a:xfrm>
            </p:grpSpPr>
            <p:grpSp>
              <p:nvGrpSpPr>
                <p:cNvPr id="277" name="Google Shape;225;p20"/>
                <p:cNvGrpSpPr/>
                <p:nvPr/>
              </p:nvGrpSpPr>
              <p:grpSpPr>
                <a:xfrm>
                  <a:off x="0" y="19026"/>
                  <a:ext cx="367501" cy="1197601"/>
                  <a:chOff x="0" y="0"/>
                  <a:chExt cx="367500" cy="1197600"/>
                </a:xfrm>
              </p:grpSpPr>
              <p:sp>
                <p:nvSpPr>
                  <p:cNvPr id="275" name="Shape"/>
                  <p:cNvSpPr/>
                  <p:nvPr/>
                </p:nvSpPr>
                <p:spPr>
                  <a:xfrm>
                    <a:off x="-1" y="-1"/>
                    <a:ext cx="367502" cy="11976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600" y="21600"/>
                        </a:moveTo>
                        <a:cubicBezTo>
                          <a:pt x="1612" y="21600"/>
                          <a:pt x="0" y="21105"/>
                          <a:pt x="0" y="20495"/>
                        </a:cubicBezTo>
                        <a:lnTo>
                          <a:pt x="0" y="1105"/>
                        </a:lnTo>
                        <a:cubicBezTo>
                          <a:pt x="0" y="495"/>
                          <a:pt x="1612" y="0"/>
                          <a:pt x="3600" y="0"/>
                        </a:cubicBezTo>
                        <a:moveTo>
                          <a:pt x="18000" y="0"/>
                        </a:moveTo>
                        <a:cubicBezTo>
                          <a:pt x="19988" y="0"/>
                          <a:pt x="21600" y="495"/>
                          <a:pt x="21600" y="1105"/>
                        </a:cubicBezTo>
                        <a:lnTo>
                          <a:pt x="21600" y="20495"/>
                        </a:lnTo>
                        <a:cubicBezTo>
                          <a:pt x="21600" y="21105"/>
                          <a:pt x="19988" y="21600"/>
                          <a:pt x="18000" y="2160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76" name="x…"/>
                  <p:cNvSpPr txBox="1"/>
                  <p:nvPr/>
                </p:nvSpPr>
                <p:spPr>
                  <a:xfrm>
                    <a:off x="22702" y="103883"/>
                    <a:ext cx="322096" cy="9898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ctr">
                    <a:sp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x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y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z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1</a:t>
                    </a:r>
                  </a:p>
                </p:txBody>
              </p:sp>
            </p:grpSp>
            <p:sp>
              <p:nvSpPr>
                <p:cNvPr id="278" name="Google Shape;226;p20"/>
                <p:cNvSpPr/>
                <p:nvPr/>
              </p:nvSpPr>
              <p:spPr>
                <a:xfrm>
                  <a:off x="484306" y="383830"/>
                  <a:ext cx="365981" cy="3302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8640"/>
                      </a:lnTo>
                      <a:lnTo>
                        <a:pt x="0" y="8640"/>
                      </a:lnTo>
                      <a:close/>
                      <a:moveTo>
                        <a:pt x="0" y="12960"/>
                      </a:moveTo>
                      <a:lnTo>
                        <a:pt x="21600" y="1296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rgbClr val="303030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</a:p>
              </p:txBody>
            </p:sp>
            <p:grpSp>
              <p:nvGrpSpPr>
                <p:cNvPr id="281" name="Google Shape;227;p20"/>
                <p:cNvGrpSpPr/>
                <p:nvPr/>
              </p:nvGrpSpPr>
              <p:grpSpPr>
                <a:xfrm>
                  <a:off x="936619" y="-1"/>
                  <a:ext cx="438601" cy="1197601"/>
                  <a:chOff x="0" y="0"/>
                  <a:chExt cx="438600" cy="1197600"/>
                </a:xfrm>
              </p:grpSpPr>
              <p:sp>
                <p:nvSpPr>
                  <p:cNvPr id="279" name="Shape"/>
                  <p:cNvSpPr/>
                  <p:nvPr/>
                </p:nvSpPr>
                <p:spPr>
                  <a:xfrm>
                    <a:off x="-1" y="-1"/>
                    <a:ext cx="438601" cy="119760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600" y="21600"/>
                        </a:moveTo>
                        <a:cubicBezTo>
                          <a:pt x="1612" y="21600"/>
                          <a:pt x="0" y="21010"/>
                          <a:pt x="0" y="20282"/>
                        </a:cubicBezTo>
                        <a:lnTo>
                          <a:pt x="0" y="1318"/>
                        </a:lnTo>
                        <a:cubicBezTo>
                          <a:pt x="0" y="590"/>
                          <a:pt x="1612" y="0"/>
                          <a:pt x="3600" y="0"/>
                        </a:cubicBezTo>
                        <a:moveTo>
                          <a:pt x="18000" y="0"/>
                        </a:moveTo>
                        <a:cubicBezTo>
                          <a:pt x="19988" y="0"/>
                          <a:pt x="21600" y="590"/>
                          <a:pt x="21600" y="1318"/>
                        </a:cubicBezTo>
                        <a:lnTo>
                          <a:pt x="21600" y="20282"/>
                        </a:lnTo>
                        <a:cubicBezTo>
                          <a:pt x="21600" y="21010"/>
                          <a:pt x="19988" y="21600"/>
                          <a:pt x="18000" y="21600"/>
                        </a:cubicBezTo>
                      </a:path>
                    </a:pathLst>
                  </a:custGeom>
                  <a:noFill/>
                  <a:ln w="9525" cap="flat">
                    <a:solidFill>
                      <a:srgbClr val="303030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</a:p>
                </p:txBody>
              </p:sp>
              <p:sp>
                <p:nvSpPr>
                  <p:cNvPr id="280" name="x’…"/>
                  <p:cNvSpPr txBox="1"/>
                  <p:nvPr/>
                </p:nvSpPr>
                <p:spPr>
                  <a:xfrm>
                    <a:off x="26173" y="103883"/>
                    <a:ext cx="386254" cy="98983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ctr">
                    <a:sp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x’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y’ 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z’</a:t>
                    </a:r>
                  </a:p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r>
                      <a:t> 1</a:t>
                    </a:r>
                  </a:p>
                </p:txBody>
              </p:sp>
            </p:grpSp>
          </p:grpSp>
        </p:grpSp>
        <p:sp>
          <p:nvSpPr>
            <p:cNvPr id="284" name="Google Shape;228;p20"/>
            <p:cNvSpPr txBox="1"/>
            <p:nvPr/>
          </p:nvSpPr>
          <p:spPr>
            <a:xfrm>
              <a:off x="298556" y="-1"/>
              <a:ext cx="3622502" cy="380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translation de notre repère: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1000" fill="hold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  <p:bldP build="whole" bldLvl="1" animBg="1" rev="0" advAuto="0" spid="285" grpId="2"/>
      <p:bldP build="whole" bldLvl="1" animBg="1" rev="0" advAuto="0" spid="226" grpId="3"/>
      <p:bldP build="whole" bldLvl="1" animBg="1" rev="0" advAuto="0" spid="196" grpId="4"/>
      <p:bldP build="whole" bldLvl="1" animBg="1" rev="0" advAuto="0" spid="256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33;p21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/>
          <a:lstStyle/>
          <a:p>
            <a:pPr>
              <a:defRPr sz="2500"/>
            </a:pPr>
          </a:p>
        </p:txBody>
      </p:sp>
      <p:sp>
        <p:nvSpPr>
          <p:cNvPr id="288" name="Google Shape;234;p21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200"/>
              </a:spcBef>
              <a:buSzTx/>
              <a:buNone/>
            </a:pPr>
          </a:p>
        </p:txBody>
      </p:sp>
      <p:pic>
        <p:nvPicPr>
          <p:cNvPr id="289" name="Google Shape;235;p21" descr="Google Shape;235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Dark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